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82" r:id="rId4"/>
    <p:sldId id="264" r:id="rId5"/>
    <p:sldId id="269" r:id="rId6"/>
    <p:sldId id="270" r:id="rId7"/>
    <p:sldId id="271" r:id="rId8"/>
    <p:sldId id="272" r:id="rId9"/>
    <p:sldId id="261" r:id="rId10"/>
    <p:sldId id="273" r:id="rId11"/>
    <p:sldId id="274" r:id="rId12"/>
    <p:sldId id="275" r:id="rId13"/>
    <p:sldId id="276" r:id="rId14"/>
    <p:sldId id="277" r:id="rId15"/>
    <p:sldId id="278" r:id="rId16"/>
    <p:sldId id="279" r:id="rId17"/>
    <p:sldId id="284" r:id="rId18"/>
    <p:sldId id="280" r:id="rId19"/>
    <p:sldId id="281" r:id="rId20"/>
    <p:sldId id="259" r:id="rId21"/>
    <p:sldId id="257" r:id="rId22"/>
    <p:sldId id="260" r:id="rId23"/>
    <p:sldId id="267" r:id="rId24"/>
    <p:sldId id="283" r:id="rId25"/>
    <p:sldId id="268"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14505-646D-48A9-B356-E5E48E31D213}" type="datetimeFigureOut">
              <a:rPr lang="en-GB" smtClean="0"/>
              <a:pPr/>
              <a:t>10/03/2018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F01C33-B63B-415A-8D3F-C235F9AC8EC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14505-646D-48A9-B356-E5E48E31D213}" type="datetimeFigureOut">
              <a:rPr lang="en-GB" smtClean="0"/>
              <a:pPr/>
              <a:t>10/03/2018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01C33-B63B-415A-8D3F-C235F9AC8EC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encrypted-tbn0.gstatic.com/images?q=tbn:ANd9GcRuAqze2i-aUH1PkZnYT5xYOTbo-gV0nbgXItr8XZJlYMLlVS6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068960"/>
            <a:ext cx="2880320" cy="2736303"/>
          </a:xfrm>
          <a:prstGeom prst="rect">
            <a:avLst/>
          </a:prstGeom>
          <a:solidFill>
            <a:schemeClr val="accent5">
              <a:lumMod val="60000"/>
              <a:lumOff val="40000"/>
              <a:alpha val="0"/>
            </a:schemeClr>
          </a:solidFill>
          <a:ln w="76200">
            <a:solidFill>
              <a:srgbClr val="0070C0"/>
            </a:solidFill>
          </a:ln>
        </p:spPr>
      </p:pic>
      <p:sp>
        <p:nvSpPr>
          <p:cNvPr id="4" name="Rounded Rectangle 3"/>
          <p:cNvSpPr/>
          <p:nvPr/>
        </p:nvSpPr>
        <p:spPr>
          <a:xfrm>
            <a:off x="683568" y="620688"/>
            <a:ext cx="7920880" cy="20162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p:cNvSpPr>
            <a:spLocks noGrp="1"/>
          </p:cNvSpPr>
          <p:nvPr>
            <p:ph type="ctrTitle"/>
          </p:nvPr>
        </p:nvSpPr>
        <p:spPr>
          <a:xfrm>
            <a:off x="755576" y="980728"/>
            <a:ext cx="7772400" cy="1470025"/>
          </a:xfrm>
        </p:spPr>
        <p:txBody>
          <a:bodyPr>
            <a:normAutofit/>
          </a:bodyPr>
          <a:lstStyle/>
          <a:p>
            <a:r>
              <a:rPr lang="en-GB" sz="6000" dirty="0">
                <a:latin typeface="+mn-lt"/>
              </a:rPr>
              <a:t>Welcome to Robins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4148" t="22184" r="23466" b="17158"/>
          <a:stretch>
            <a:fillRect/>
          </a:stretch>
        </p:blipFill>
        <p:spPr bwMode="auto">
          <a:xfrm>
            <a:off x="0" y="260648"/>
            <a:ext cx="9144000" cy="604867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4148" t="25997" r="23856" b="11958"/>
          <a:stretch>
            <a:fillRect/>
          </a:stretch>
        </p:blipFill>
        <p:spPr bwMode="auto">
          <a:xfrm>
            <a:off x="0" y="188640"/>
            <a:ext cx="9144000" cy="63367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6011" t="17344" r="44103" b="49188"/>
          <a:stretch>
            <a:fillRect/>
          </a:stretch>
        </p:blipFill>
        <p:spPr bwMode="auto">
          <a:xfrm>
            <a:off x="323528" y="548680"/>
            <a:ext cx="8234327" cy="51845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6011" t="50812" r="44103" b="6250"/>
          <a:stretch>
            <a:fillRect/>
          </a:stretch>
        </p:blipFill>
        <p:spPr bwMode="auto">
          <a:xfrm>
            <a:off x="467544" y="188640"/>
            <a:ext cx="7992888" cy="645643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11341" t="22266" r="29722" b="6860"/>
          <a:stretch>
            <a:fillRect/>
          </a:stretch>
        </p:blipFill>
        <p:spPr bwMode="auto">
          <a:xfrm>
            <a:off x="395535" y="260648"/>
            <a:ext cx="8413877" cy="568863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11341" t="22266" r="29722" b="8829"/>
          <a:stretch>
            <a:fillRect/>
          </a:stretch>
        </p:blipFill>
        <p:spPr bwMode="auto">
          <a:xfrm>
            <a:off x="395536" y="476672"/>
            <a:ext cx="8435178" cy="554461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11069" t="18703" r="29160" b="8454"/>
          <a:stretch>
            <a:fillRect/>
          </a:stretch>
        </p:blipFill>
        <p:spPr bwMode="auto">
          <a:xfrm>
            <a:off x="323528" y="404664"/>
            <a:ext cx="8512513" cy="583264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nvGraphicFramePr>
        <p:xfrm>
          <a:off x="323528" y="404668"/>
          <a:ext cx="8352926" cy="5904653"/>
        </p:xfrm>
        <a:graphic>
          <a:graphicData uri="http://schemas.openxmlformats.org/drawingml/2006/table">
            <a:tbl>
              <a:tblPr/>
              <a:tblGrid>
                <a:gridCol w="1391976">
                  <a:extLst>
                    <a:ext uri="{9D8B030D-6E8A-4147-A177-3AD203B41FA5}">
                      <a16:colId xmlns:a16="http://schemas.microsoft.com/office/drawing/2014/main" val="20000"/>
                    </a:ext>
                  </a:extLst>
                </a:gridCol>
                <a:gridCol w="1391976">
                  <a:extLst>
                    <a:ext uri="{9D8B030D-6E8A-4147-A177-3AD203B41FA5}">
                      <a16:colId xmlns:a16="http://schemas.microsoft.com/office/drawing/2014/main" val="20001"/>
                    </a:ext>
                  </a:extLst>
                </a:gridCol>
                <a:gridCol w="1391976">
                  <a:extLst>
                    <a:ext uri="{9D8B030D-6E8A-4147-A177-3AD203B41FA5}">
                      <a16:colId xmlns:a16="http://schemas.microsoft.com/office/drawing/2014/main" val="20002"/>
                    </a:ext>
                  </a:extLst>
                </a:gridCol>
                <a:gridCol w="1391976">
                  <a:extLst>
                    <a:ext uri="{9D8B030D-6E8A-4147-A177-3AD203B41FA5}">
                      <a16:colId xmlns:a16="http://schemas.microsoft.com/office/drawing/2014/main" val="20003"/>
                    </a:ext>
                  </a:extLst>
                </a:gridCol>
                <a:gridCol w="1392511">
                  <a:extLst>
                    <a:ext uri="{9D8B030D-6E8A-4147-A177-3AD203B41FA5}">
                      <a16:colId xmlns:a16="http://schemas.microsoft.com/office/drawing/2014/main" val="20004"/>
                    </a:ext>
                  </a:extLst>
                </a:gridCol>
                <a:gridCol w="1392511">
                  <a:extLst>
                    <a:ext uri="{9D8B030D-6E8A-4147-A177-3AD203B41FA5}">
                      <a16:colId xmlns:a16="http://schemas.microsoft.com/office/drawing/2014/main" val="20005"/>
                    </a:ext>
                  </a:extLst>
                </a:gridCol>
              </a:tblGrid>
              <a:tr h="322837">
                <a:tc gridSpan="6">
                  <a:txBody>
                    <a:bodyPr/>
                    <a:lstStyle/>
                    <a:p>
                      <a:pPr algn="ctr">
                        <a:lnSpc>
                          <a:spcPct val="115000"/>
                        </a:lnSpc>
                        <a:spcAft>
                          <a:spcPts val="0"/>
                        </a:spcAft>
                      </a:pPr>
                      <a:r>
                        <a:rPr lang="en-GB" sz="1200" dirty="0">
                          <a:solidFill>
                            <a:srgbClr val="FFFFFF"/>
                          </a:solidFill>
                          <a:latin typeface="CCW Cursive Writing 60"/>
                          <a:ea typeface="Calibri"/>
                          <a:cs typeface="Times New Roman"/>
                        </a:rPr>
                        <a:t>Year 1 Common Exception Words</a:t>
                      </a:r>
                      <a:endParaRPr lang="en-GB" sz="700" dirty="0">
                        <a:latin typeface="Calibri"/>
                        <a:ea typeface="Calibri"/>
                        <a:cs typeface="Times New Roman"/>
                      </a:endParaRPr>
                    </a:p>
                  </a:txBody>
                  <a:tcPr marL="42165" marR="42165" marT="0" marB="0">
                    <a:lnL w="76200" cap="flat" cmpd="sng" algn="ctr">
                      <a:solidFill>
                        <a:srgbClr val="4F81BD"/>
                      </a:solidFill>
                      <a:prstDash val="solid"/>
                      <a:round/>
                      <a:headEnd type="none" w="med" len="med"/>
                      <a:tailEnd type="none" w="med" len="med"/>
                    </a:lnL>
                    <a:lnR w="76200" cap="flat" cmpd="sng" algn="ctr">
                      <a:solidFill>
                        <a:srgbClr val="4F81BD"/>
                      </a:solidFill>
                      <a:prstDash val="solid"/>
                      <a:round/>
                      <a:headEnd type="none" w="med" len="med"/>
                      <a:tailEnd type="none" w="med" len="med"/>
                    </a:lnR>
                    <a:lnT w="76200" cap="flat" cmpd="sng" algn="ctr">
                      <a:solidFill>
                        <a:srgbClr val="4F81BD"/>
                      </a:solidFill>
                      <a:prstDash val="solid"/>
                      <a:round/>
                      <a:headEnd type="none" w="med" len="med"/>
                      <a:tailEnd type="none" w="med" len="med"/>
                    </a:lnT>
                    <a:lnB w="76200" cap="flat" cmpd="sng" algn="ctr">
                      <a:solidFill>
                        <a:srgbClr val="4F81BD"/>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97727">
                <a:tc>
                  <a:txBody>
                    <a:bodyPr/>
                    <a:lstStyle/>
                    <a:p>
                      <a:pPr algn="ctr">
                        <a:lnSpc>
                          <a:spcPct val="115000"/>
                        </a:lnSpc>
                        <a:spcAft>
                          <a:spcPts val="0"/>
                        </a:spcAft>
                      </a:pPr>
                      <a:r>
                        <a:rPr lang="en-GB" sz="1200">
                          <a:latin typeface="CCW Cursive Writing 60"/>
                          <a:ea typeface="Calibri"/>
                          <a:cs typeface="Times New Roman"/>
                        </a:rPr>
                        <a:t>a</a:t>
                      </a:r>
                      <a:endParaRPr lang="en-GB" sz="700">
                        <a:latin typeface="Calibri"/>
                        <a:ea typeface="Calibri"/>
                        <a:cs typeface="Times New Roman"/>
                      </a:endParaRPr>
                    </a:p>
                  </a:txBody>
                  <a:tcPr marL="42165" marR="42165" marT="0" marB="0" anchor="ctr">
                    <a:lnL w="76200" cap="flat" cmpd="sng" algn="ctr">
                      <a:solidFill>
                        <a:srgbClr val="4F81BD"/>
                      </a:solidFill>
                      <a:prstDash val="solid"/>
                      <a:round/>
                      <a:headEnd type="none" w="med" len="med"/>
                      <a:tailEnd type="none" w="med" len="med"/>
                    </a:lnL>
                    <a:lnR>
                      <a:noFill/>
                    </a:lnR>
                    <a:lnT w="76200" cap="flat" cmpd="sng" algn="ctr">
                      <a:solidFill>
                        <a:srgbClr val="4F81BD"/>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full</a:t>
                      </a:r>
                      <a:endParaRPr lang="en-GB" sz="700">
                        <a:latin typeface="Calibri"/>
                        <a:ea typeface="Calibri"/>
                        <a:cs typeface="Times New Roman"/>
                      </a:endParaRPr>
                    </a:p>
                  </a:txBody>
                  <a:tcPr marL="42165" marR="42165" marT="0" marB="0" anchor="ctr">
                    <a:lnL>
                      <a:noFill/>
                    </a:lnL>
                    <a:lnR>
                      <a:noFill/>
                    </a:lnR>
                    <a:lnT w="76200" cap="flat" cmpd="sng" algn="ctr">
                      <a:solidFill>
                        <a:srgbClr val="4F81BD"/>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is</a:t>
                      </a:r>
                      <a:endParaRPr lang="en-GB" sz="700">
                        <a:latin typeface="Calibri"/>
                        <a:ea typeface="Calibri"/>
                        <a:cs typeface="Times New Roman"/>
                      </a:endParaRPr>
                    </a:p>
                  </a:txBody>
                  <a:tcPr marL="42165" marR="42165" marT="0" marB="0" anchor="ctr">
                    <a:lnL>
                      <a:noFill/>
                    </a:lnL>
                    <a:lnR>
                      <a:noFill/>
                    </a:lnR>
                    <a:lnT w="76200" cap="flat" cmpd="sng" algn="ctr">
                      <a:solidFill>
                        <a:srgbClr val="4F81BD"/>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our</a:t>
                      </a:r>
                      <a:endParaRPr lang="en-GB" sz="700">
                        <a:latin typeface="Calibri"/>
                        <a:ea typeface="Calibri"/>
                        <a:cs typeface="Times New Roman"/>
                      </a:endParaRPr>
                    </a:p>
                  </a:txBody>
                  <a:tcPr marL="42165" marR="42165" marT="0" marB="0" anchor="ctr">
                    <a:lnL>
                      <a:noFill/>
                    </a:lnL>
                    <a:lnR>
                      <a:noFill/>
                    </a:lnR>
                    <a:lnT w="76200" cap="flat" cmpd="sng" algn="ctr">
                      <a:solidFill>
                        <a:srgbClr val="4F81BD"/>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so</a:t>
                      </a:r>
                      <a:endParaRPr lang="en-GB" sz="700">
                        <a:latin typeface="Calibri"/>
                        <a:ea typeface="Calibri"/>
                        <a:cs typeface="Times New Roman"/>
                      </a:endParaRPr>
                    </a:p>
                  </a:txBody>
                  <a:tcPr marL="42165" marR="42165" marT="0" marB="0" anchor="ctr">
                    <a:lnL>
                      <a:noFill/>
                    </a:lnL>
                    <a:lnR>
                      <a:noFill/>
                    </a:lnR>
                    <a:lnT w="76200" cap="flat" cmpd="sng" algn="ctr">
                      <a:solidFill>
                        <a:srgbClr val="4F81BD"/>
                      </a:solidFill>
                      <a:prstDash val="solid"/>
                      <a:round/>
                      <a:headEnd type="none" w="med" len="med"/>
                      <a:tailEnd type="none" w="med" len="med"/>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we</a:t>
                      </a:r>
                      <a:endParaRPr lang="en-GB" sz="700">
                        <a:latin typeface="Calibri"/>
                        <a:ea typeface="Calibri"/>
                        <a:cs typeface="Times New Roman"/>
                      </a:endParaRPr>
                    </a:p>
                  </a:txBody>
                  <a:tcPr marL="42165" marR="42165" marT="0" marB="0" anchor="ctr">
                    <a:lnL>
                      <a:noFill/>
                    </a:lnL>
                    <a:lnR w="76200" cap="flat" cmpd="sng" algn="ctr">
                      <a:solidFill>
                        <a:srgbClr val="4F81BD"/>
                      </a:solidFill>
                      <a:prstDash val="solid"/>
                      <a:round/>
                      <a:headEnd type="none" w="med" len="med"/>
                      <a:tailEnd type="none" w="med" len="med"/>
                    </a:lnR>
                    <a:lnT w="76200" cap="flat" cmpd="sng" algn="ctr">
                      <a:solidFill>
                        <a:srgbClr val="4F81BD"/>
                      </a:solidFill>
                      <a:prstDash val="solid"/>
                      <a:round/>
                      <a:headEnd type="none" w="med" len="med"/>
                      <a:tailEnd type="none" w="med" len="med"/>
                    </a:lnT>
                    <a:lnB>
                      <a:noFill/>
                    </a:lnB>
                    <a:solidFill>
                      <a:srgbClr val="C6D9F1"/>
                    </a:solidFill>
                  </a:tcPr>
                </a:tc>
                <a:extLst>
                  <a:ext uri="{0D108BD9-81ED-4DB2-BD59-A6C34878D82A}">
                    <a16:rowId xmlns:a16="http://schemas.microsoft.com/office/drawing/2014/main" val="10001"/>
                  </a:ext>
                </a:extLst>
              </a:tr>
              <a:tr h="697727">
                <a:tc>
                  <a:txBody>
                    <a:bodyPr/>
                    <a:lstStyle/>
                    <a:p>
                      <a:pPr algn="ctr">
                        <a:lnSpc>
                          <a:spcPct val="115000"/>
                        </a:lnSpc>
                        <a:spcAft>
                          <a:spcPts val="0"/>
                        </a:spcAft>
                      </a:pPr>
                      <a:r>
                        <a:rPr lang="en-GB" sz="1200">
                          <a:latin typeface="CCW Cursive Writing 60"/>
                          <a:ea typeface="Calibri"/>
                          <a:cs typeface="Times New Roman"/>
                        </a:rPr>
                        <a:t>are</a:t>
                      </a:r>
                      <a:endParaRPr lang="en-GB" sz="700">
                        <a:latin typeface="Calibri"/>
                        <a:ea typeface="Calibri"/>
                        <a:cs typeface="Times New Roman"/>
                      </a:endParaRPr>
                    </a:p>
                  </a:txBody>
                  <a:tcPr marL="42165" marR="42165" marT="0" marB="0" anchor="ctr">
                    <a:lnL w="76200" cap="flat" cmpd="sng" algn="ctr">
                      <a:solidFill>
                        <a:srgbClr val="4F81BD"/>
                      </a:solidFill>
                      <a:prstDash val="solid"/>
                      <a:round/>
                      <a:headEnd type="none" w="med" len="med"/>
                      <a:tailEnd type="none" w="med" len="med"/>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go</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love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pull</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some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were</a:t>
                      </a:r>
                      <a:endParaRPr lang="en-GB" sz="700">
                        <a:latin typeface="Calibri"/>
                        <a:ea typeface="Calibri"/>
                        <a:cs typeface="Times New Roman"/>
                      </a:endParaRPr>
                    </a:p>
                  </a:txBody>
                  <a:tcPr marL="42165" marR="42165" marT="0" marB="0" anchor="ctr">
                    <a:lnL>
                      <a:noFill/>
                    </a:lnL>
                    <a:lnR w="76200" cap="flat" cmpd="sng" algn="ctr">
                      <a:solidFill>
                        <a:srgbClr val="4F81BD"/>
                      </a:solidFill>
                      <a:prstDash val="solid"/>
                      <a:round/>
                      <a:headEnd type="none" w="med" len="med"/>
                      <a:tailEnd type="none" w="med" len="med"/>
                    </a:lnR>
                    <a:lnT>
                      <a:noFill/>
                    </a:lnT>
                    <a:lnB>
                      <a:noFill/>
                    </a:lnB>
                    <a:solidFill>
                      <a:srgbClr val="C6D9F1"/>
                    </a:solidFill>
                  </a:tcPr>
                </a:tc>
                <a:extLst>
                  <a:ext uri="{0D108BD9-81ED-4DB2-BD59-A6C34878D82A}">
                    <a16:rowId xmlns:a16="http://schemas.microsoft.com/office/drawing/2014/main" val="10002"/>
                  </a:ext>
                </a:extLst>
              </a:tr>
              <a:tr h="697727">
                <a:tc>
                  <a:txBody>
                    <a:bodyPr/>
                    <a:lstStyle/>
                    <a:p>
                      <a:pPr algn="ctr">
                        <a:lnSpc>
                          <a:spcPct val="115000"/>
                        </a:lnSpc>
                        <a:spcAft>
                          <a:spcPts val="0"/>
                        </a:spcAft>
                      </a:pPr>
                      <a:r>
                        <a:rPr lang="en-GB" sz="1200">
                          <a:latin typeface="CCW Cursive Writing 60"/>
                          <a:ea typeface="Calibri"/>
                          <a:cs typeface="Times New Roman"/>
                        </a:rPr>
                        <a:t>ask</a:t>
                      </a:r>
                      <a:endParaRPr lang="en-GB" sz="700">
                        <a:latin typeface="Calibri"/>
                        <a:ea typeface="Calibri"/>
                        <a:cs typeface="Times New Roman"/>
                      </a:endParaRPr>
                    </a:p>
                  </a:txBody>
                  <a:tcPr marL="42165" marR="42165" marT="0" marB="0" anchor="ctr">
                    <a:lnL w="76200" cap="flat" cmpd="sng" algn="ctr">
                      <a:solidFill>
                        <a:srgbClr val="4F81BD"/>
                      </a:solidFill>
                      <a:prstDash val="solid"/>
                      <a:round/>
                      <a:headEnd type="none" w="med" len="med"/>
                      <a:tailEnd type="none" w="med" len="med"/>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has</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me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push</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the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where</a:t>
                      </a:r>
                      <a:endParaRPr lang="en-GB" sz="700">
                        <a:latin typeface="Calibri"/>
                        <a:ea typeface="Calibri"/>
                        <a:cs typeface="Times New Roman"/>
                      </a:endParaRPr>
                    </a:p>
                  </a:txBody>
                  <a:tcPr marL="42165" marR="42165" marT="0" marB="0" anchor="ctr">
                    <a:lnL>
                      <a:noFill/>
                    </a:lnL>
                    <a:lnR w="76200" cap="flat" cmpd="sng" algn="ctr">
                      <a:solidFill>
                        <a:srgbClr val="4F81BD"/>
                      </a:solidFill>
                      <a:prstDash val="solid"/>
                      <a:round/>
                      <a:headEnd type="none" w="med" len="med"/>
                      <a:tailEnd type="none" w="med" len="med"/>
                    </a:lnR>
                    <a:lnT>
                      <a:noFill/>
                    </a:lnT>
                    <a:lnB>
                      <a:noFill/>
                    </a:lnB>
                    <a:solidFill>
                      <a:srgbClr val="C6D9F1"/>
                    </a:solidFill>
                  </a:tcPr>
                </a:tc>
                <a:extLst>
                  <a:ext uri="{0D108BD9-81ED-4DB2-BD59-A6C34878D82A}">
                    <a16:rowId xmlns:a16="http://schemas.microsoft.com/office/drawing/2014/main" val="10003"/>
                  </a:ext>
                </a:extLst>
              </a:tr>
              <a:tr h="697727">
                <a:tc>
                  <a:txBody>
                    <a:bodyPr/>
                    <a:lstStyle/>
                    <a:p>
                      <a:pPr algn="ctr">
                        <a:lnSpc>
                          <a:spcPct val="115000"/>
                        </a:lnSpc>
                        <a:spcAft>
                          <a:spcPts val="0"/>
                        </a:spcAft>
                      </a:pPr>
                      <a:r>
                        <a:rPr lang="en-GB" sz="1200">
                          <a:latin typeface="CCW Cursive Writing 60"/>
                          <a:ea typeface="Calibri"/>
                          <a:cs typeface="Times New Roman"/>
                        </a:rPr>
                        <a:t>be</a:t>
                      </a:r>
                      <a:endParaRPr lang="en-GB" sz="700">
                        <a:latin typeface="Calibri"/>
                        <a:ea typeface="Calibri"/>
                        <a:cs typeface="Times New Roman"/>
                      </a:endParaRPr>
                    </a:p>
                  </a:txBody>
                  <a:tcPr marL="42165" marR="42165" marT="0" marB="0" anchor="ctr">
                    <a:lnL w="76200" cap="flat" cmpd="sng" algn="ctr">
                      <a:solidFill>
                        <a:srgbClr val="4F81BD"/>
                      </a:solidFill>
                      <a:prstDash val="solid"/>
                      <a:round/>
                      <a:headEnd type="none" w="med" len="med"/>
                      <a:tailEnd type="none" w="med" len="med"/>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he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my</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put</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there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you</a:t>
                      </a:r>
                      <a:endParaRPr lang="en-GB" sz="700">
                        <a:latin typeface="Calibri"/>
                        <a:ea typeface="Calibri"/>
                        <a:cs typeface="Times New Roman"/>
                      </a:endParaRPr>
                    </a:p>
                  </a:txBody>
                  <a:tcPr marL="42165" marR="42165" marT="0" marB="0" anchor="ctr">
                    <a:lnL>
                      <a:noFill/>
                    </a:lnL>
                    <a:lnR w="76200" cap="flat" cmpd="sng" algn="ctr">
                      <a:solidFill>
                        <a:srgbClr val="4F81BD"/>
                      </a:solidFill>
                      <a:prstDash val="solid"/>
                      <a:round/>
                      <a:headEnd type="none" w="med" len="med"/>
                      <a:tailEnd type="none" w="med" len="med"/>
                    </a:lnR>
                    <a:lnT>
                      <a:noFill/>
                    </a:lnT>
                    <a:lnB>
                      <a:noFill/>
                    </a:lnB>
                    <a:solidFill>
                      <a:srgbClr val="C6D9F1"/>
                    </a:solidFill>
                  </a:tcPr>
                </a:tc>
                <a:extLst>
                  <a:ext uri="{0D108BD9-81ED-4DB2-BD59-A6C34878D82A}">
                    <a16:rowId xmlns:a16="http://schemas.microsoft.com/office/drawing/2014/main" val="10004"/>
                  </a:ext>
                </a:extLst>
              </a:tr>
              <a:tr h="697727">
                <a:tc>
                  <a:txBody>
                    <a:bodyPr/>
                    <a:lstStyle/>
                    <a:p>
                      <a:pPr algn="ctr">
                        <a:lnSpc>
                          <a:spcPct val="115000"/>
                        </a:lnSpc>
                        <a:spcAft>
                          <a:spcPts val="0"/>
                        </a:spcAft>
                      </a:pPr>
                      <a:r>
                        <a:rPr lang="en-GB" sz="1200">
                          <a:latin typeface="CCW Cursive Writing 60"/>
                          <a:ea typeface="Calibri"/>
                          <a:cs typeface="Times New Roman"/>
                        </a:rPr>
                        <a:t>by</a:t>
                      </a:r>
                      <a:endParaRPr lang="en-GB" sz="700">
                        <a:latin typeface="Calibri"/>
                        <a:ea typeface="Calibri"/>
                        <a:cs typeface="Times New Roman"/>
                      </a:endParaRPr>
                    </a:p>
                  </a:txBody>
                  <a:tcPr marL="42165" marR="42165" marT="0" marB="0" anchor="ctr">
                    <a:lnL w="76200" cap="flat" cmpd="sng" algn="ctr">
                      <a:solidFill>
                        <a:srgbClr val="4F81BD"/>
                      </a:solidFill>
                      <a:prstDash val="solid"/>
                      <a:round/>
                      <a:headEnd type="none" w="med" len="med"/>
                      <a:tailEnd type="none" w="med" len="med"/>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here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no</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said</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they</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your</a:t>
                      </a:r>
                      <a:endParaRPr lang="en-GB" sz="700">
                        <a:latin typeface="Calibri"/>
                        <a:ea typeface="Calibri"/>
                        <a:cs typeface="Times New Roman"/>
                      </a:endParaRPr>
                    </a:p>
                  </a:txBody>
                  <a:tcPr marL="42165" marR="42165" marT="0" marB="0" anchor="ctr">
                    <a:lnL>
                      <a:noFill/>
                    </a:lnL>
                    <a:lnR w="76200" cap="flat" cmpd="sng" algn="ctr">
                      <a:solidFill>
                        <a:srgbClr val="4F81BD"/>
                      </a:solidFill>
                      <a:prstDash val="solid"/>
                      <a:round/>
                      <a:headEnd type="none" w="med" len="med"/>
                      <a:tailEnd type="none" w="med" len="med"/>
                    </a:lnR>
                    <a:lnT>
                      <a:noFill/>
                    </a:lnT>
                    <a:lnB>
                      <a:noFill/>
                    </a:lnB>
                    <a:solidFill>
                      <a:srgbClr val="C6D9F1"/>
                    </a:solidFill>
                  </a:tcPr>
                </a:tc>
                <a:extLst>
                  <a:ext uri="{0D108BD9-81ED-4DB2-BD59-A6C34878D82A}">
                    <a16:rowId xmlns:a16="http://schemas.microsoft.com/office/drawing/2014/main" val="10005"/>
                  </a:ext>
                </a:extLst>
              </a:tr>
              <a:tr h="697727">
                <a:tc>
                  <a:txBody>
                    <a:bodyPr/>
                    <a:lstStyle/>
                    <a:p>
                      <a:pPr algn="ctr">
                        <a:lnSpc>
                          <a:spcPct val="115000"/>
                        </a:lnSpc>
                        <a:spcAft>
                          <a:spcPts val="0"/>
                        </a:spcAft>
                      </a:pPr>
                      <a:r>
                        <a:rPr lang="en-GB" sz="1200">
                          <a:latin typeface="CCW Cursive Writing 60"/>
                          <a:ea typeface="Calibri"/>
                          <a:cs typeface="Times New Roman"/>
                        </a:rPr>
                        <a:t>come</a:t>
                      </a:r>
                      <a:endParaRPr lang="en-GB" sz="700">
                        <a:latin typeface="Calibri"/>
                        <a:ea typeface="Calibri"/>
                        <a:cs typeface="Times New Roman"/>
                      </a:endParaRPr>
                    </a:p>
                  </a:txBody>
                  <a:tcPr marL="42165" marR="42165" marT="0" marB="0" anchor="ctr">
                    <a:lnL w="76200" cap="flat" cmpd="sng" algn="ctr">
                      <a:solidFill>
                        <a:srgbClr val="4F81BD"/>
                      </a:solidFill>
                      <a:prstDash val="solid"/>
                      <a:round/>
                      <a:headEnd type="none" w="med" len="med"/>
                      <a:tailEnd type="none" w="med" len="med"/>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his</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of</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says</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to</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endParaRPr lang="en-GB" sz="1200">
                        <a:latin typeface="CCW Cursive Writing 60"/>
                        <a:ea typeface="Calibri"/>
                        <a:cs typeface="Times New Roman"/>
                      </a:endParaRPr>
                    </a:p>
                  </a:txBody>
                  <a:tcPr marL="42165" marR="42165" marT="0" marB="0" anchor="ctr">
                    <a:lnL>
                      <a:noFill/>
                    </a:lnL>
                    <a:lnR w="76200" cap="flat" cmpd="sng" algn="ctr">
                      <a:solidFill>
                        <a:srgbClr val="4F81BD"/>
                      </a:solidFill>
                      <a:prstDash val="solid"/>
                      <a:round/>
                      <a:headEnd type="none" w="med" len="med"/>
                      <a:tailEnd type="none" w="med" len="med"/>
                    </a:lnR>
                    <a:lnT>
                      <a:noFill/>
                    </a:lnT>
                    <a:lnB>
                      <a:noFill/>
                    </a:lnB>
                    <a:solidFill>
                      <a:srgbClr val="C6D9F1"/>
                    </a:solidFill>
                  </a:tcPr>
                </a:tc>
                <a:extLst>
                  <a:ext uri="{0D108BD9-81ED-4DB2-BD59-A6C34878D82A}">
                    <a16:rowId xmlns:a16="http://schemas.microsoft.com/office/drawing/2014/main" val="10006"/>
                  </a:ext>
                </a:extLst>
              </a:tr>
              <a:tr h="697727">
                <a:tc>
                  <a:txBody>
                    <a:bodyPr/>
                    <a:lstStyle/>
                    <a:p>
                      <a:pPr algn="ctr">
                        <a:lnSpc>
                          <a:spcPct val="115000"/>
                        </a:lnSpc>
                        <a:spcAft>
                          <a:spcPts val="0"/>
                        </a:spcAft>
                      </a:pPr>
                      <a:r>
                        <a:rPr lang="en-GB" sz="1200">
                          <a:latin typeface="CCW Cursive Writing 60"/>
                          <a:ea typeface="Calibri"/>
                          <a:cs typeface="Times New Roman"/>
                        </a:rPr>
                        <a:t>do</a:t>
                      </a:r>
                      <a:endParaRPr lang="en-GB" sz="700">
                        <a:latin typeface="Calibri"/>
                        <a:ea typeface="Calibri"/>
                        <a:cs typeface="Times New Roman"/>
                      </a:endParaRPr>
                    </a:p>
                  </a:txBody>
                  <a:tcPr marL="42165" marR="42165" marT="0" marB="0" anchor="ctr">
                    <a:lnL w="76200" cap="flat" cmpd="sng" algn="ctr">
                      <a:solidFill>
                        <a:srgbClr val="4F81BD"/>
                      </a:solidFill>
                      <a:prstDash val="solid"/>
                      <a:round/>
                      <a:headEnd type="none" w="med" len="med"/>
                      <a:tailEnd type="none" w="med" len="med"/>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house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once</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school</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today</a:t>
                      </a:r>
                      <a:endParaRPr lang="en-GB" sz="700">
                        <a:latin typeface="Calibri"/>
                        <a:ea typeface="Calibri"/>
                        <a:cs typeface="Times New Roman"/>
                      </a:endParaRPr>
                    </a:p>
                  </a:txBody>
                  <a:tcPr marL="42165" marR="42165" marT="0" marB="0" anchor="ctr">
                    <a:lnL>
                      <a:noFill/>
                    </a:lnL>
                    <a:lnR>
                      <a:noFill/>
                    </a:lnR>
                    <a:lnT>
                      <a:noFill/>
                    </a:lnT>
                    <a:lnB>
                      <a:noFill/>
                    </a:lnB>
                    <a:solidFill>
                      <a:srgbClr val="C6D9F1"/>
                    </a:solidFill>
                  </a:tcPr>
                </a:tc>
                <a:tc>
                  <a:txBody>
                    <a:bodyPr/>
                    <a:lstStyle/>
                    <a:p>
                      <a:pPr algn="ctr">
                        <a:lnSpc>
                          <a:spcPct val="115000"/>
                        </a:lnSpc>
                        <a:spcAft>
                          <a:spcPts val="0"/>
                        </a:spcAft>
                      </a:pPr>
                      <a:endParaRPr lang="en-GB" sz="1200">
                        <a:latin typeface="CCW Cursive Writing 60"/>
                        <a:ea typeface="Calibri"/>
                        <a:cs typeface="Times New Roman"/>
                      </a:endParaRPr>
                    </a:p>
                  </a:txBody>
                  <a:tcPr marL="42165" marR="42165" marT="0" marB="0" anchor="ctr">
                    <a:lnL>
                      <a:noFill/>
                    </a:lnL>
                    <a:lnR w="76200" cap="flat" cmpd="sng" algn="ctr">
                      <a:solidFill>
                        <a:srgbClr val="4F81BD"/>
                      </a:solidFill>
                      <a:prstDash val="solid"/>
                      <a:round/>
                      <a:headEnd type="none" w="med" len="med"/>
                      <a:tailEnd type="none" w="med" len="med"/>
                    </a:lnR>
                    <a:lnT>
                      <a:noFill/>
                    </a:lnT>
                    <a:lnB>
                      <a:noFill/>
                    </a:lnB>
                    <a:solidFill>
                      <a:srgbClr val="C6D9F1"/>
                    </a:solidFill>
                  </a:tcPr>
                </a:tc>
                <a:extLst>
                  <a:ext uri="{0D108BD9-81ED-4DB2-BD59-A6C34878D82A}">
                    <a16:rowId xmlns:a16="http://schemas.microsoft.com/office/drawing/2014/main" val="10007"/>
                  </a:ext>
                </a:extLst>
              </a:tr>
              <a:tr h="697727">
                <a:tc>
                  <a:txBody>
                    <a:bodyPr/>
                    <a:lstStyle/>
                    <a:p>
                      <a:pPr algn="ctr">
                        <a:lnSpc>
                          <a:spcPct val="115000"/>
                        </a:lnSpc>
                        <a:spcAft>
                          <a:spcPts val="0"/>
                        </a:spcAft>
                      </a:pPr>
                      <a:r>
                        <a:rPr lang="en-GB" sz="1200">
                          <a:latin typeface="CCW Cursive Writing 60"/>
                          <a:ea typeface="Calibri"/>
                          <a:cs typeface="Times New Roman"/>
                        </a:rPr>
                        <a:t>friend</a:t>
                      </a:r>
                      <a:endParaRPr lang="en-GB" sz="700">
                        <a:latin typeface="Calibri"/>
                        <a:ea typeface="Calibri"/>
                        <a:cs typeface="Times New Roman"/>
                      </a:endParaRPr>
                    </a:p>
                  </a:txBody>
                  <a:tcPr marL="42165" marR="42165" marT="0" marB="0" anchor="ctr">
                    <a:lnL w="76200" cap="flat" cmpd="sng" algn="ctr">
                      <a:solidFill>
                        <a:srgbClr val="4F81BD"/>
                      </a:solidFill>
                      <a:prstDash val="solid"/>
                      <a:round/>
                      <a:headEnd type="none" w="med" len="med"/>
                      <a:tailEnd type="none" w="med" len="med"/>
                    </a:lnL>
                    <a:lnR>
                      <a:noFill/>
                    </a:lnR>
                    <a:lnT>
                      <a:noFill/>
                    </a:lnT>
                    <a:lnB w="76200" cap="flat" cmpd="sng" algn="ctr">
                      <a:solidFill>
                        <a:srgbClr val="4F81BD"/>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I</a:t>
                      </a:r>
                      <a:endParaRPr lang="en-GB" sz="700">
                        <a:latin typeface="Calibri"/>
                        <a:ea typeface="Calibri"/>
                        <a:cs typeface="Times New Roman"/>
                      </a:endParaRPr>
                    </a:p>
                  </a:txBody>
                  <a:tcPr marL="42165" marR="42165" marT="0" marB="0" anchor="ctr">
                    <a:lnL>
                      <a:noFill/>
                    </a:lnL>
                    <a:lnR>
                      <a:noFill/>
                    </a:lnR>
                    <a:lnT>
                      <a:noFill/>
                    </a:lnT>
                    <a:lnB w="76200" cap="flat" cmpd="sng" algn="ctr">
                      <a:solidFill>
                        <a:srgbClr val="4F81BD"/>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one</a:t>
                      </a:r>
                      <a:endParaRPr lang="en-GB" sz="700">
                        <a:latin typeface="Calibri"/>
                        <a:ea typeface="Calibri"/>
                        <a:cs typeface="Times New Roman"/>
                      </a:endParaRPr>
                    </a:p>
                  </a:txBody>
                  <a:tcPr marL="42165" marR="42165" marT="0" marB="0" anchor="ctr">
                    <a:lnL>
                      <a:noFill/>
                    </a:lnL>
                    <a:lnR>
                      <a:noFill/>
                    </a:lnR>
                    <a:lnT>
                      <a:noFill/>
                    </a:lnT>
                    <a:lnB w="76200" cap="flat" cmpd="sng" algn="ctr">
                      <a:solidFill>
                        <a:srgbClr val="4F81BD"/>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she</a:t>
                      </a:r>
                      <a:endParaRPr lang="en-GB" sz="700">
                        <a:latin typeface="Calibri"/>
                        <a:ea typeface="Calibri"/>
                        <a:cs typeface="Times New Roman"/>
                      </a:endParaRPr>
                    </a:p>
                  </a:txBody>
                  <a:tcPr marL="42165" marR="42165" marT="0" marB="0" anchor="ctr">
                    <a:lnL>
                      <a:noFill/>
                    </a:lnL>
                    <a:lnR>
                      <a:noFill/>
                    </a:lnR>
                    <a:lnT>
                      <a:noFill/>
                    </a:lnT>
                    <a:lnB w="76200" cap="flat" cmpd="sng" algn="ctr">
                      <a:solidFill>
                        <a:srgbClr val="4F81BD"/>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GB" sz="1200">
                          <a:latin typeface="CCW Cursive Writing 60"/>
                          <a:ea typeface="Calibri"/>
                          <a:cs typeface="Times New Roman"/>
                        </a:rPr>
                        <a:t>was</a:t>
                      </a:r>
                      <a:endParaRPr lang="en-GB" sz="700">
                        <a:latin typeface="Calibri"/>
                        <a:ea typeface="Calibri"/>
                        <a:cs typeface="Times New Roman"/>
                      </a:endParaRPr>
                    </a:p>
                  </a:txBody>
                  <a:tcPr marL="42165" marR="42165" marT="0" marB="0" anchor="ctr">
                    <a:lnL>
                      <a:noFill/>
                    </a:lnL>
                    <a:lnR>
                      <a:noFill/>
                    </a:lnR>
                    <a:lnT>
                      <a:noFill/>
                    </a:lnT>
                    <a:lnB w="76200" cap="flat" cmpd="sng" algn="ctr">
                      <a:solidFill>
                        <a:srgbClr val="4F81BD"/>
                      </a:solidFill>
                      <a:prstDash val="solid"/>
                      <a:round/>
                      <a:headEnd type="none" w="med" len="med"/>
                      <a:tailEnd type="none" w="med" len="med"/>
                    </a:lnB>
                    <a:solidFill>
                      <a:srgbClr val="C6D9F1"/>
                    </a:solidFill>
                  </a:tcPr>
                </a:tc>
                <a:tc>
                  <a:txBody>
                    <a:bodyPr/>
                    <a:lstStyle/>
                    <a:p>
                      <a:pPr algn="ctr">
                        <a:lnSpc>
                          <a:spcPct val="115000"/>
                        </a:lnSpc>
                        <a:spcAft>
                          <a:spcPts val="0"/>
                        </a:spcAft>
                      </a:pPr>
                      <a:endParaRPr lang="en-GB" sz="1200" dirty="0">
                        <a:latin typeface="CCW Cursive Writing 60"/>
                        <a:ea typeface="Calibri"/>
                        <a:cs typeface="Times New Roman"/>
                      </a:endParaRPr>
                    </a:p>
                  </a:txBody>
                  <a:tcPr marL="42165" marR="42165" marT="0" marB="0" anchor="ctr">
                    <a:lnL>
                      <a:noFill/>
                    </a:lnL>
                    <a:lnR w="76200" cap="flat" cmpd="sng" algn="ctr">
                      <a:solidFill>
                        <a:srgbClr val="4F81BD"/>
                      </a:solidFill>
                      <a:prstDash val="solid"/>
                      <a:round/>
                      <a:headEnd type="none" w="med" len="med"/>
                      <a:tailEnd type="none" w="med" len="med"/>
                    </a:lnR>
                    <a:lnT>
                      <a:noFill/>
                    </a:lnT>
                    <a:lnB w="76200" cap="flat" cmpd="sng" algn="ctr">
                      <a:solidFill>
                        <a:srgbClr val="4F81BD"/>
                      </a:solidFill>
                      <a:prstDash val="solid"/>
                      <a:round/>
                      <a:headEnd type="none" w="med" len="med"/>
                      <a:tailEnd type="none" w="med" len="med"/>
                    </a:lnB>
                    <a:solidFill>
                      <a:srgbClr val="C6D9F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341" t="19313" r="29722" b="8829"/>
          <a:stretch>
            <a:fillRect/>
          </a:stretch>
        </p:blipFill>
        <p:spPr bwMode="auto">
          <a:xfrm>
            <a:off x="-36450" y="260648"/>
            <a:ext cx="9180450" cy="629312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1895" t="20297" r="29722" b="8829"/>
          <a:stretch>
            <a:fillRect/>
          </a:stretch>
        </p:blipFill>
        <p:spPr bwMode="auto">
          <a:xfrm>
            <a:off x="281608" y="332656"/>
            <a:ext cx="8862392" cy="604867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23728" y="548680"/>
            <a:ext cx="5184576"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395536" y="620688"/>
            <a:ext cx="8229600" cy="1143000"/>
          </a:xfrm>
        </p:spPr>
        <p:txBody>
          <a:bodyPr>
            <a:normAutofit/>
          </a:bodyPr>
          <a:lstStyle/>
          <a:p>
            <a:r>
              <a:rPr lang="en-GB" sz="3200" dirty="0">
                <a:latin typeface="+mn-lt"/>
              </a:rPr>
              <a:t>Our Team </a:t>
            </a:r>
          </a:p>
        </p:txBody>
      </p:sp>
      <p:sp>
        <p:nvSpPr>
          <p:cNvPr id="3" name="TextBox 2"/>
          <p:cNvSpPr txBox="1"/>
          <p:nvPr/>
        </p:nvSpPr>
        <p:spPr>
          <a:xfrm>
            <a:off x="899592" y="2564904"/>
            <a:ext cx="7992888" cy="3785652"/>
          </a:xfrm>
          <a:prstGeom prst="rect">
            <a:avLst/>
          </a:prstGeom>
          <a:noFill/>
        </p:spPr>
        <p:txBody>
          <a:bodyPr wrap="square" rtlCol="0">
            <a:spAutoFit/>
          </a:bodyPr>
          <a:lstStyle/>
          <a:p>
            <a:pPr algn="ctr"/>
            <a:r>
              <a:rPr lang="en-GB" sz="4800" dirty="0"/>
              <a:t>Mrs </a:t>
            </a:r>
            <a:r>
              <a:rPr lang="en-GB" sz="4800" dirty="0" err="1"/>
              <a:t>Burrough</a:t>
            </a:r>
            <a:r>
              <a:rPr lang="en-GB" sz="4800" dirty="0"/>
              <a:t>/Mrs Slade</a:t>
            </a:r>
          </a:p>
          <a:p>
            <a:pPr algn="ctr"/>
            <a:r>
              <a:rPr lang="en-GB" sz="4800" dirty="0"/>
              <a:t>Mrs Foley /Mrs Fish</a:t>
            </a:r>
          </a:p>
          <a:p>
            <a:pPr algn="ctr"/>
            <a:endParaRPr lang="en-GB" sz="4800" dirty="0"/>
          </a:p>
          <a:p>
            <a:pPr algn="ctr"/>
            <a:r>
              <a:rPr lang="en-GB" sz="3200" dirty="0"/>
              <a:t>We are also very fortunate to have lots of visitors and volunteers to support children’s learning.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11760" y="404664"/>
            <a:ext cx="4536504"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3600" dirty="0">
                <a:latin typeface="+mn-lt"/>
              </a:rPr>
              <a:t>Reading books</a:t>
            </a:r>
          </a:p>
        </p:txBody>
      </p:sp>
      <p:sp>
        <p:nvSpPr>
          <p:cNvPr id="3" name="Content Placeholder 2"/>
          <p:cNvSpPr>
            <a:spLocks noGrp="1"/>
          </p:cNvSpPr>
          <p:nvPr>
            <p:ph idx="1"/>
          </p:nvPr>
        </p:nvSpPr>
        <p:spPr/>
        <p:txBody>
          <a:bodyPr>
            <a:normAutofit/>
          </a:bodyPr>
          <a:lstStyle/>
          <a:p>
            <a:pPr>
              <a:buNone/>
            </a:pPr>
            <a:r>
              <a:rPr lang="en-GB" sz="2800" dirty="0"/>
              <a:t>Every morning we have a basket that children can put their reading books into.</a:t>
            </a:r>
          </a:p>
          <a:p>
            <a:pPr>
              <a:buNone/>
            </a:pPr>
            <a:endParaRPr lang="en-GB" sz="2800" dirty="0"/>
          </a:p>
          <a:p>
            <a:pPr>
              <a:buNone/>
            </a:pPr>
            <a:r>
              <a:rPr lang="en-GB" sz="2800" dirty="0"/>
              <a:t>Their reading journals should be signed by whoever has heard them read before we are able to change their books.  It is beneficial to read the books more than once before it is changes.</a:t>
            </a:r>
          </a:p>
          <a:p>
            <a:pPr>
              <a:buNone/>
            </a:pPr>
            <a:endParaRPr lang="en-GB" sz="2800" dirty="0"/>
          </a:p>
          <a:p>
            <a:pPr>
              <a:buNone/>
            </a:pPr>
            <a:r>
              <a:rPr lang="en-GB" sz="2800" dirty="0"/>
              <a:t>Books will be changed as and when.</a:t>
            </a:r>
          </a:p>
        </p:txBody>
      </p:sp>
      <p:pic>
        <p:nvPicPr>
          <p:cNvPr id="3074" name="Picture 2" descr="C:\Users\rachel.burrough\AppData\Local\Microsoft\Windows\Temporary Internet Files\Content.IE5\8CXF3Z55\495px-Book3.svg[1].png"/>
          <p:cNvPicPr>
            <a:picLocks noChangeAspect="1" noChangeArrowheads="1"/>
          </p:cNvPicPr>
          <p:nvPr/>
        </p:nvPicPr>
        <p:blipFill>
          <a:blip r:embed="rId2" cstate="print"/>
          <a:srcRect/>
          <a:stretch>
            <a:fillRect/>
          </a:stretch>
        </p:blipFill>
        <p:spPr bwMode="auto">
          <a:xfrm>
            <a:off x="6300192" y="5060801"/>
            <a:ext cx="2505954" cy="17971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11760" y="404664"/>
            <a:ext cx="4536504"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a:latin typeface="+mn-lt"/>
              </a:rPr>
              <a:t>Praise</a:t>
            </a:r>
          </a:p>
        </p:txBody>
      </p:sp>
      <p:sp>
        <p:nvSpPr>
          <p:cNvPr id="3" name="Content Placeholder 2"/>
          <p:cNvSpPr>
            <a:spLocks noGrp="1"/>
          </p:cNvSpPr>
          <p:nvPr>
            <p:ph idx="1"/>
          </p:nvPr>
        </p:nvSpPr>
        <p:spPr/>
        <p:txBody>
          <a:bodyPr>
            <a:normAutofit/>
          </a:bodyPr>
          <a:lstStyle/>
          <a:p>
            <a:pPr>
              <a:buNone/>
            </a:pPr>
            <a:r>
              <a:rPr lang="en-GB" dirty="0"/>
              <a:t>Dojos – dojo belt certificates</a:t>
            </a:r>
          </a:p>
          <a:p>
            <a:pPr>
              <a:buNone/>
            </a:pPr>
            <a:endParaRPr lang="en-GB" b="1" dirty="0"/>
          </a:p>
          <a:p>
            <a:pPr>
              <a:buNone/>
            </a:pPr>
            <a:r>
              <a:rPr lang="en-GB" b="1" dirty="0"/>
              <a:t>Star of the week</a:t>
            </a:r>
          </a:p>
          <a:p>
            <a:pPr>
              <a:buNone/>
            </a:pPr>
            <a:r>
              <a:rPr lang="en-GB" b="1" dirty="0"/>
              <a:t>Head teacher awards.</a:t>
            </a:r>
          </a:p>
          <a:p>
            <a:pPr>
              <a:buNone/>
            </a:pPr>
            <a:endParaRPr lang="en-GB" b="1" dirty="0"/>
          </a:p>
          <a:p>
            <a:pPr>
              <a:buNone/>
            </a:pPr>
            <a:r>
              <a:rPr lang="en-GB" b="1" dirty="0"/>
              <a:t>Time out</a:t>
            </a:r>
          </a:p>
          <a:p>
            <a:pPr>
              <a:buNone/>
            </a:pPr>
            <a:r>
              <a:rPr lang="en-GB" b="1" dirty="0"/>
              <a:t>Holding a grown ups hand at play time</a:t>
            </a:r>
          </a:p>
        </p:txBody>
      </p:sp>
      <p:pic>
        <p:nvPicPr>
          <p:cNvPr id="2050" name="Picture 2" descr="C:\Users\rachel.burrough\AppData\Local\Microsoft\Windows\Temporary Internet Files\Content.IE5\AGO4BZUM\smiling-star-face-16371-medium[1].png"/>
          <p:cNvPicPr>
            <a:picLocks noChangeAspect="1" noChangeArrowheads="1"/>
          </p:cNvPicPr>
          <p:nvPr/>
        </p:nvPicPr>
        <p:blipFill>
          <a:blip r:embed="rId2" cstate="print"/>
          <a:srcRect/>
          <a:stretch>
            <a:fillRect/>
          </a:stretch>
        </p:blipFill>
        <p:spPr bwMode="auto">
          <a:xfrm>
            <a:off x="7308304" y="404664"/>
            <a:ext cx="1560605" cy="13837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4365104"/>
            <a:ext cx="1872208"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 name="Rounded Rectangle 3"/>
          <p:cNvSpPr/>
          <p:nvPr/>
        </p:nvSpPr>
        <p:spPr>
          <a:xfrm>
            <a:off x="2339752" y="476672"/>
            <a:ext cx="4536504"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latin typeface="+mn-lt"/>
              </a:rPr>
              <a:t>Homework </a:t>
            </a:r>
          </a:p>
        </p:txBody>
      </p:sp>
      <p:sp>
        <p:nvSpPr>
          <p:cNvPr id="3" name="Content Placeholder 2"/>
          <p:cNvSpPr>
            <a:spLocks noGrp="1"/>
          </p:cNvSpPr>
          <p:nvPr>
            <p:ph idx="1"/>
          </p:nvPr>
        </p:nvSpPr>
        <p:spPr>
          <a:xfrm>
            <a:off x="467544" y="1412776"/>
            <a:ext cx="8229600" cy="4958011"/>
          </a:xfrm>
        </p:spPr>
        <p:txBody>
          <a:bodyPr>
            <a:normAutofit/>
          </a:bodyPr>
          <a:lstStyle/>
          <a:p>
            <a:pPr>
              <a:buNone/>
            </a:pPr>
            <a:r>
              <a:rPr lang="en-GB" sz="2800" dirty="0"/>
              <a:t>Year One:  Homework is to be given out on a Friday and is explained in the newsletter. </a:t>
            </a:r>
          </a:p>
          <a:p>
            <a:pPr>
              <a:buNone/>
            </a:pPr>
            <a:r>
              <a:rPr lang="en-GB" sz="2800" dirty="0"/>
              <a:t>The homework is due in on the following Wednesday.</a:t>
            </a:r>
          </a:p>
          <a:p>
            <a:pPr>
              <a:buNone/>
            </a:pPr>
            <a:r>
              <a:rPr lang="en-GB" sz="2800" dirty="0"/>
              <a:t>Daily reading</a:t>
            </a:r>
          </a:p>
          <a:p>
            <a:pPr>
              <a:buNone/>
            </a:pPr>
            <a:r>
              <a:rPr lang="en-GB" sz="2800" dirty="0"/>
              <a:t>Spellings for year one</a:t>
            </a:r>
          </a:p>
          <a:p>
            <a:pPr>
              <a:buNone/>
            </a:pPr>
            <a:endParaRPr lang="en-GB" sz="2800" b="1" dirty="0"/>
          </a:p>
          <a:p>
            <a:pPr>
              <a:buNone/>
            </a:pPr>
            <a:r>
              <a:rPr lang="en-GB" sz="2800" b="1" dirty="0"/>
              <a:t>PE kits –</a:t>
            </a:r>
          </a:p>
          <a:p>
            <a:pPr>
              <a:buNone/>
            </a:pPr>
            <a:r>
              <a:rPr lang="en-GB" sz="2800" dirty="0"/>
              <a:t>To be worn to school on a Wednesday and brought in again on the next day.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a:latin typeface="+mn-lt"/>
              </a:rPr>
              <a:t>Year One Expectations </a:t>
            </a:r>
          </a:p>
        </p:txBody>
      </p:sp>
      <p:sp>
        <p:nvSpPr>
          <p:cNvPr id="3" name="Content Placeholder 2"/>
          <p:cNvSpPr>
            <a:spLocks noGrp="1"/>
          </p:cNvSpPr>
          <p:nvPr>
            <p:ph idx="1"/>
          </p:nvPr>
        </p:nvSpPr>
        <p:spPr>
          <a:xfrm>
            <a:off x="457200" y="1340768"/>
            <a:ext cx="8229600" cy="4785395"/>
          </a:xfrm>
        </p:spPr>
        <p:txBody>
          <a:bodyPr>
            <a:normAutofit fontScale="62500" lnSpcReduction="20000"/>
          </a:bodyPr>
          <a:lstStyle/>
          <a:p>
            <a:pPr marL="0" indent="0">
              <a:buNone/>
            </a:pPr>
            <a:r>
              <a:rPr lang="en-GB" sz="4000" dirty="0"/>
              <a:t>The standards have been raised dramatically. It is no longer a ‘best fit’ children have to have met every element of the standard in order to achieve that standard.</a:t>
            </a:r>
          </a:p>
          <a:p>
            <a:pPr marL="0" indent="0">
              <a:buNone/>
            </a:pPr>
            <a:endParaRPr lang="en-GB" sz="4000" dirty="0"/>
          </a:p>
          <a:p>
            <a:pPr marL="0" indent="0">
              <a:buNone/>
            </a:pPr>
            <a:r>
              <a:rPr lang="en-GB" sz="4000" dirty="0"/>
              <a:t>Children will be assessed using the following:</a:t>
            </a:r>
          </a:p>
          <a:p>
            <a:pPr marL="0" indent="0">
              <a:buNone/>
            </a:pPr>
            <a:endParaRPr lang="en-GB" sz="4000" dirty="0"/>
          </a:p>
          <a:p>
            <a:pPr marL="0" indent="0">
              <a:buNone/>
            </a:pPr>
            <a:r>
              <a:rPr lang="en-GB" sz="4000" dirty="0"/>
              <a:t>Working towards the expected standard.</a:t>
            </a:r>
          </a:p>
          <a:p>
            <a:pPr marL="0" indent="0">
              <a:buNone/>
            </a:pPr>
            <a:endParaRPr lang="en-GB" sz="4000" dirty="0"/>
          </a:p>
          <a:p>
            <a:pPr marL="0" indent="0">
              <a:buNone/>
            </a:pPr>
            <a:r>
              <a:rPr lang="en-GB" sz="4000" dirty="0"/>
              <a:t>Working at the expected standard.</a:t>
            </a:r>
          </a:p>
          <a:p>
            <a:pPr marL="0" indent="0">
              <a:buNone/>
            </a:pPr>
            <a:endParaRPr lang="en-GB" sz="4000" dirty="0"/>
          </a:p>
          <a:p>
            <a:pPr marL="0" indent="0">
              <a:buNone/>
            </a:pPr>
            <a:r>
              <a:rPr lang="en-GB" sz="4000" dirty="0"/>
              <a:t>And working at greater depth within the expected standard</a:t>
            </a:r>
            <a:r>
              <a:rPr lang="en-GB" dirty="0">
                <a:latin typeface="CCW Cursive Writing 60" pitchFamily="66" charset="0"/>
              </a:rPr>
              <a:t>. </a:t>
            </a:r>
          </a:p>
        </p:txBody>
      </p:sp>
    </p:spTree>
    <p:extLst>
      <p:ext uri="{BB962C8B-B14F-4D97-AF65-F5344CB8AC3E}">
        <p14:creationId xmlns:p14="http://schemas.microsoft.com/office/powerpoint/2010/main" val="343097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lstStyle/>
          <a:p>
            <a:r>
              <a:rPr lang="en-GB" b="1" dirty="0"/>
              <a:t>Reception</a:t>
            </a:r>
          </a:p>
        </p:txBody>
      </p:sp>
      <p:sp>
        <p:nvSpPr>
          <p:cNvPr id="3" name="Subtitle 2"/>
          <p:cNvSpPr>
            <a:spLocks noGrp="1"/>
          </p:cNvSpPr>
          <p:nvPr>
            <p:ph type="subTitle" idx="1"/>
          </p:nvPr>
        </p:nvSpPr>
        <p:spPr>
          <a:xfrm>
            <a:off x="611560" y="1772816"/>
            <a:ext cx="7992888" cy="4176464"/>
          </a:xfrm>
        </p:spPr>
        <p:txBody>
          <a:bodyPr/>
          <a:lstStyle/>
          <a:p>
            <a:pPr algn="l"/>
            <a:r>
              <a:rPr lang="en-GB" dirty="0">
                <a:solidFill>
                  <a:schemeClr val="tx1"/>
                </a:solidFill>
              </a:rPr>
              <a:t>More of a ‘best fit’ judgement of the age bands.</a:t>
            </a:r>
          </a:p>
          <a:p>
            <a:pPr algn="l"/>
            <a:endParaRPr lang="en-GB" dirty="0">
              <a:solidFill>
                <a:schemeClr val="tx1"/>
              </a:solidFill>
            </a:endParaRPr>
          </a:p>
          <a:p>
            <a:pPr algn="l"/>
            <a:r>
              <a:rPr lang="en-GB" dirty="0">
                <a:solidFill>
                  <a:schemeClr val="tx1"/>
                </a:solidFill>
              </a:rPr>
              <a:t>Entering</a:t>
            </a:r>
          </a:p>
          <a:p>
            <a:pPr algn="l"/>
            <a:r>
              <a:rPr lang="en-GB" dirty="0">
                <a:solidFill>
                  <a:schemeClr val="tx1"/>
                </a:solidFill>
              </a:rPr>
              <a:t>Developing</a:t>
            </a:r>
          </a:p>
          <a:p>
            <a:pPr algn="l"/>
            <a:r>
              <a:rPr lang="en-GB" dirty="0">
                <a:solidFill>
                  <a:schemeClr val="tx1"/>
                </a:solidFill>
              </a:rPr>
              <a:t>Securing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mn-lt"/>
              </a:rPr>
              <a:t>Topics</a:t>
            </a:r>
            <a:r>
              <a:rPr lang="en-GB" dirty="0">
                <a:latin typeface="+mn-lt"/>
              </a:rPr>
              <a:t> </a:t>
            </a:r>
          </a:p>
        </p:txBody>
      </p:sp>
      <p:sp>
        <p:nvSpPr>
          <p:cNvPr id="3" name="Content Placeholder 2"/>
          <p:cNvSpPr>
            <a:spLocks noGrp="1"/>
          </p:cNvSpPr>
          <p:nvPr>
            <p:ph idx="1"/>
          </p:nvPr>
        </p:nvSpPr>
        <p:spPr>
          <a:xfrm>
            <a:off x="467544" y="1268760"/>
            <a:ext cx="8229600" cy="4525963"/>
          </a:xfrm>
        </p:spPr>
        <p:txBody>
          <a:bodyPr/>
          <a:lstStyle/>
          <a:p>
            <a:pPr>
              <a:buNone/>
            </a:pPr>
            <a:r>
              <a:rPr lang="en-GB" dirty="0"/>
              <a:t>See curriculum newsletter </a:t>
            </a:r>
          </a:p>
          <a:p>
            <a:pPr>
              <a:buNone/>
            </a:pPr>
            <a:endParaRPr lang="en-GB" dirty="0">
              <a:latin typeface="XCCW Joined 60a"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44824"/>
            <a:ext cx="8229600" cy="1143000"/>
          </a:xfrm>
        </p:spPr>
        <p:txBody>
          <a:bodyPr/>
          <a:lstStyle/>
          <a:p>
            <a:r>
              <a:rPr lang="en-GB" dirty="0">
                <a:latin typeface="+mn-lt"/>
              </a:rPr>
              <a:t>Help is always welcome!</a:t>
            </a:r>
          </a:p>
        </p:txBody>
      </p:sp>
      <p:pic>
        <p:nvPicPr>
          <p:cNvPr id="19458" name="Picture 2" descr="C:\Users\rachel.burrough\AppData\Local\Microsoft\Windows\Temporary Internet Files\Content.IE5\8CXF3Z55\Smiley_Face[1].gif"/>
          <p:cNvPicPr>
            <a:picLocks noChangeAspect="1" noChangeArrowheads="1"/>
          </p:cNvPicPr>
          <p:nvPr/>
        </p:nvPicPr>
        <p:blipFill>
          <a:blip r:embed="rId2" cstate="print"/>
          <a:srcRect/>
          <a:stretch>
            <a:fillRect/>
          </a:stretch>
        </p:blipFill>
        <p:spPr bwMode="auto">
          <a:xfrm>
            <a:off x="3059832" y="3068960"/>
            <a:ext cx="2933700" cy="2844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0"/>
            <a:ext cx="5976893" cy="923330"/>
          </a:xfrm>
          <a:prstGeom prst="rect">
            <a:avLst/>
          </a:prstGeom>
          <a:noFill/>
        </p:spPr>
        <p:txBody>
          <a:bodyPr wrap="none" lIns="91440" tIns="45720" rIns="91440" bIns="45720">
            <a:spAutoFit/>
          </a:bodyPr>
          <a:lstStyle/>
          <a:p>
            <a:pPr algn="ctr"/>
            <a:r>
              <a:rPr lang="en-US" sz="5400" b="1" cap="none" spc="0" dirty="0">
                <a:ln w="18000">
                  <a:solidFill>
                    <a:srgbClr val="0070C0"/>
                  </a:solidFill>
                  <a:prstDash val="solid"/>
                  <a:miter lim="800000"/>
                </a:ln>
                <a:solidFill>
                  <a:srgbClr val="0070C0"/>
                </a:solidFill>
                <a:effectLst>
                  <a:outerShdw blurRad="25500" dist="23000" dir="7020000" algn="tl">
                    <a:srgbClr val="000000">
                      <a:alpha val="50000"/>
                    </a:srgbClr>
                  </a:outerShdw>
                </a:effectLst>
              </a:rPr>
              <a:t>Structure of the Day</a:t>
            </a:r>
          </a:p>
        </p:txBody>
      </p:sp>
      <p:sp>
        <p:nvSpPr>
          <p:cNvPr id="3" name="TextBox 2"/>
          <p:cNvSpPr txBox="1"/>
          <p:nvPr/>
        </p:nvSpPr>
        <p:spPr>
          <a:xfrm>
            <a:off x="251520" y="908720"/>
            <a:ext cx="8568952" cy="4893647"/>
          </a:xfrm>
          <a:prstGeom prst="rect">
            <a:avLst/>
          </a:prstGeom>
          <a:noFill/>
        </p:spPr>
        <p:txBody>
          <a:bodyPr wrap="square" rtlCol="0">
            <a:spAutoFit/>
          </a:bodyPr>
          <a:lstStyle/>
          <a:p>
            <a:pPr>
              <a:buFont typeface="Arial" pitchFamily="34" charset="0"/>
              <a:buChar char="•"/>
            </a:pPr>
            <a:r>
              <a:rPr lang="en-GB" sz="2400" dirty="0">
                <a:solidFill>
                  <a:srgbClr val="0070C0"/>
                </a:solidFill>
              </a:rPr>
              <a:t>Settling in time</a:t>
            </a:r>
          </a:p>
          <a:p>
            <a:pPr>
              <a:buFont typeface="Arial" pitchFamily="34" charset="0"/>
              <a:buChar char="•"/>
            </a:pPr>
            <a:r>
              <a:rPr lang="en-GB" sz="2400" dirty="0">
                <a:solidFill>
                  <a:srgbClr val="0070C0"/>
                </a:solidFill>
              </a:rPr>
              <a:t>Base Time</a:t>
            </a:r>
          </a:p>
          <a:p>
            <a:pPr>
              <a:buFont typeface="Arial" pitchFamily="34" charset="0"/>
              <a:buChar char="•"/>
            </a:pPr>
            <a:r>
              <a:rPr lang="en-GB" sz="2400" dirty="0">
                <a:solidFill>
                  <a:srgbClr val="0070C0"/>
                </a:solidFill>
              </a:rPr>
              <a:t>Guided group work. </a:t>
            </a:r>
          </a:p>
          <a:p>
            <a:pPr>
              <a:buFont typeface="Arial" pitchFamily="34" charset="0"/>
              <a:buChar char="•"/>
            </a:pPr>
            <a:r>
              <a:rPr lang="en-GB" sz="2400">
                <a:solidFill>
                  <a:srgbClr val="0070C0"/>
                </a:solidFill>
              </a:rPr>
              <a:t>Assembly</a:t>
            </a:r>
            <a:endParaRPr lang="en-GB" sz="2400" dirty="0">
              <a:solidFill>
                <a:srgbClr val="0070C0"/>
              </a:solidFill>
            </a:endParaRPr>
          </a:p>
          <a:p>
            <a:pPr>
              <a:buFont typeface="Arial" pitchFamily="34" charset="0"/>
              <a:buChar char="•"/>
            </a:pPr>
            <a:r>
              <a:rPr lang="en-GB" sz="2400" dirty="0">
                <a:solidFill>
                  <a:srgbClr val="0070C0"/>
                </a:solidFill>
              </a:rPr>
              <a:t>Play and learn</a:t>
            </a:r>
          </a:p>
          <a:p>
            <a:pPr>
              <a:buFont typeface="Arial" pitchFamily="34" charset="0"/>
              <a:buChar char="•"/>
            </a:pPr>
            <a:r>
              <a:rPr lang="en-GB" sz="2400" dirty="0">
                <a:solidFill>
                  <a:srgbClr val="0070C0"/>
                </a:solidFill>
              </a:rPr>
              <a:t>Independent snack cafe (children access any time)</a:t>
            </a:r>
          </a:p>
          <a:p>
            <a:pPr>
              <a:buFont typeface="Arial" pitchFamily="34" charset="0"/>
              <a:buChar char="•"/>
            </a:pPr>
            <a:r>
              <a:rPr lang="en-GB" sz="2400" dirty="0">
                <a:solidFill>
                  <a:srgbClr val="0070C0"/>
                </a:solidFill>
              </a:rPr>
              <a:t>Phonics</a:t>
            </a:r>
          </a:p>
          <a:p>
            <a:pPr>
              <a:buFont typeface="Arial" pitchFamily="34" charset="0"/>
              <a:buChar char="•"/>
            </a:pPr>
            <a:r>
              <a:rPr lang="en-GB" sz="2400" dirty="0">
                <a:solidFill>
                  <a:srgbClr val="0070C0"/>
                </a:solidFill>
              </a:rPr>
              <a:t>Lunchtime</a:t>
            </a:r>
          </a:p>
          <a:p>
            <a:pPr>
              <a:buFont typeface="Arial" pitchFamily="34" charset="0"/>
              <a:buChar char="•"/>
            </a:pPr>
            <a:r>
              <a:rPr lang="en-GB" sz="2400" dirty="0">
                <a:solidFill>
                  <a:srgbClr val="0070C0"/>
                </a:solidFill>
              </a:rPr>
              <a:t>Base Time</a:t>
            </a:r>
          </a:p>
          <a:p>
            <a:pPr>
              <a:buFont typeface="Arial" pitchFamily="34" charset="0"/>
              <a:buChar char="•"/>
            </a:pPr>
            <a:r>
              <a:rPr lang="en-GB" sz="2400" dirty="0">
                <a:solidFill>
                  <a:srgbClr val="0070C0"/>
                </a:solidFill>
              </a:rPr>
              <a:t>Play and learn</a:t>
            </a:r>
          </a:p>
          <a:p>
            <a:pPr>
              <a:buFont typeface="Arial" pitchFamily="34" charset="0"/>
              <a:buChar char="•"/>
            </a:pPr>
            <a:r>
              <a:rPr lang="en-GB" sz="2400" dirty="0">
                <a:solidFill>
                  <a:srgbClr val="0070C0"/>
                </a:solidFill>
              </a:rPr>
              <a:t>Songs and rhyme time</a:t>
            </a:r>
          </a:p>
          <a:p>
            <a:pPr>
              <a:buFont typeface="Arial" pitchFamily="34" charset="0"/>
              <a:buChar char="•"/>
            </a:pPr>
            <a:r>
              <a:rPr lang="en-GB" sz="2400" dirty="0">
                <a:solidFill>
                  <a:srgbClr val="0070C0"/>
                </a:solidFill>
              </a:rPr>
              <a:t>Story time and home time</a:t>
            </a:r>
          </a:p>
          <a:p>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27784" y="548680"/>
            <a:ext cx="3888432"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539552" y="476672"/>
            <a:ext cx="8229600" cy="1143000"/>
          </a:xfrm>
        </p:spPr>
        <p:txBody>
          <a:bodyPr/>
          <a:lstStyle/>
          <a:p>
            <a:r>
              <a:rPr lang="en-GB" b="1" dirty="0">
                <a:latin typeface="SassoonPrimaryInfant" pitchFamily="2" charset="0"/>
              </a:rPr>
              <a:t>Base Time</a:t>
            </a:r>
          </a:p>
        </p:txBody>
      </p:sp>
      <p:sp>
        <p:nvSpPr>
          <p:cNvPr id="3" name="Content Placeholder 2"/>
          <p:cNvSpPr>
            <a:spLocks noGrp="1"/>
          </p:cNvSpPr>
          <p:nvPr>
            <p:ph idx="1"/>
          </p:nvPr>
        </p:nvSpPr>
        <p:spPr>
          <a:xfrm>
            <a:off x="457200" y="1412776"/>
            <a:ext cx="8229600" cy="4713387"/>
          </a:xfrm>
        </p:spPr>
        <p:txBody>
          <a:bodyPr>
            <a:normAutofit/>
          </a:bodyPr>
          <a:lstStyle/>
          <a:p>
            <a:pPr>
              <a:buNone/>
            </a:pPr>
            <a:r>
              <a:rPr lang="en-GB" sz="2400" dirty="0"/>
              <a:t>Either whole class or small groups with an adult.</a:t>
            </a:r>
          </a:p>
          <a:p>
            <a:pPr>
              <a:buNone/>
            </a:pPr>
            <a:endParaRPr lang="en-GB" sz="2400" dirty="0"/>
          </a:p>
          <a:p>
            <a:pPr>
              <a:buNone/>
            </a:pPr>
            <a:endParaRPr lang="en-GB" sz="2400" dirty="0"/>
          </a:p>
          <a:p>
            <a:pPr>
              <a:buNone/>
            </a:pPr>
            <a:endParaRPr lang="en-GB" sz="2400" dirty="0"/>
          </a:p>
          <a:p>
            <a:pPr>
              <a:buNone/>
            </a:pPr>
            <a:endParaRPr lang="en-GB" sz="2400" dirty="0"/>
          </a:p>
          <a:p>
            <a:pPr>
              <a:buNone/>
            </a:pPr>
            <a:endParaRPr lang="en-GB" sz="2400" dirty="0"/>
          </a:p>
          <a:p>
            <a:pPr>
              <a:buNone/>
            </a:pPr>
            <a:r>
              <a:rPr lang="en-GB" sz="2400" dirty="0"/>
              <a:t>We group the children for:</a:t>
            </a:r>
          </a:p>
          <a:p>
            <a:pPr>
              <a:buFontTx/>
              <a:buChar char="-"/>
            </a:pPr>
            <a:r>
              <a:rPr lang="en-GB" sz="2400" dirty="0"/>
              <a:t>Guided reading  (year one)</a:t>
            </a:r>
          </a:p>
          <a:p>
            <a:pPr>
              <a:buFontTx/>
              <a:buChar char="-"/>
            </a:pPr>
            <a:r>
              <a:rPr lang="en-GB" sz="2400" dirty="0"/>
              <a:t>Focussed groups as well as teaching children within their play.  We assess children where we think they are now, and we focus on their next steps in their learning.</a:t>
            </a:r>
          </a:p>
          <a:p>
            <a:pPr>
              <a:buFontTx/>
              <a:buChar char="-"/>
            </a:pPr>
            <a:endParaRPr lang="en-GB" dirty="0">
              <a:latin typeface="SassoonPrimaryInfant" pitchFamily="2" charset="0"/>
            </a:endParaRPr>
          </a:p>
          <a:p>
            <a:pPr>
              <a:buFontTx/>
              <a:buChar char="-"/>
            </a:pPr>
            <a:endParaRPr lang="en-GB" dirty="0">
              <a:latin typeface="SassoonPrimaryInfant" pitchFamily="2" charset="0"/>
            </a:endParaRPr>
          </a:p>
        </p:txBody>
      </p:sp>
      <p:sp>
        <p:nvSpPr>
          <p:cNvPr id="5" name="Rounded Rectangle 4"/>
          <p:cNvSpPr/>
          <p:nvPr/>
        </p:nvSpPr>
        <p:spPr>
          <a:xfrm>
            <a:off x="2771800" y="2924944"/>
            <a:ext cx="3888432"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 name="Title 1"/>
          <p:cNvSpPr txBox="1">
            <a:spLocks/>
          </p:cNvSpPr>
          <p:nvPr/>
        </p:nvSpPr>
        <p:spPr>
          <a:xfrm>
            <a:off x="611560" y="285293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SassoonPrimaryInfant" pitchFamily="2" charset="0"/>
                <a:ea typeface="+mj-ea"/>
                <a:cs typeface="+mj-cs"/>
              </a:rPr>
              <a:t>Group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31640" y="404664"/>
            <a:ext cx="6336704"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611560" y="260648"/>
            <a:ext cx="8229600" cy="1143000"/>
          </a:xfrm>
        </p:spPr>
        <p:txBody>
          <a:bodyPr>
            <a:normAutofit/>
          </a:bodyPr>
          <a:lstStyle/>
          <a:p>
            <a:r>
              <a:rPr lang="en-GB" sz="3600" dirty="0">
                <a:latin typeface="+mn-lt"/>
              </a:rPr>
              <a:t>Play and Learn</a:t>
            </a:r>
          </a:p>
        </p:txBody>
      </p:sp>
      <p:sp>
        <p:nvSpPr>
          <p:cNvPr id="3" name="Content Placeholder 2"/>
          <p:cNvSpPr>
            <a:spLocks noGrp="1"/>
          </p:cNvSpPr>
          <p:nvPr>
            <p:ph idx="1"/>
          </p:nvPr>
        </p:nvSpPr>
        <p:spPr>
          <a:xfrm>
            <a:off x="467544" y="1772816"/>
            <a:ext cx="8229600" cy="4525963"/>
          </a:xfrm>
        </p:spPr>
        <p:txBody>
          <a:bodyPr/>
          <a:lstStyle/>
          <a:p>
            <a:r>
              <a:rPr lang="en-GB" dirty="0"/>
              <a:t>Child initiated</a:t>
            </a:r>
          </a:p>
          <a:p>
            <a:r>
              <a:rPr lang="en-GB" dirty="0"/>
              <a:t>Continuous provision, enhanced according to interests.</a:t>
            </a:r>
          </a:p>
          <a:p>
            <a:endParaRPr lang="en-GB" dirty="0">
              <a:latin typeface="CCW Cursive Writing 60" pitchFamily="66" charset="0"/>
            </a:endParaRPr>
          </a:p>
        </p:txBody>
      </p:sp>
    </p:spTree>
    <p:extLst>
      <p:ext uri="{BB962C8B-B14F-4D97-AF65-F5344CB8AC3E}">
        <p14:creationId xmlns:p14="http://schemas.microsoft.com/office/powerpoint/2010/main" val="311800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p:nvPr/>
        </p:nvPicPr>
        <p:blipFill>
          <a:blip r:embed="rId2" cstate="print"/>
          <a:srcRect l="12654" t="18544" r="27096" b="11438"/>
          <a:stretch>
            <a:fillRect/>
          </a:stretch>
        </p:blipFill>
        <p:spPr bwMode="auto">
          <a:xfrm>
            <a:off x="0" y="332656"/>
            <a:ext cx="9144000" cy="59046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2755" t="18371" r="27388" b="12825"/>
          <a:stretch>
            <a:fillRect/>
          </a:stretch>
        </p:blipFill>
        <p:spPr bwMode="auto">
          <a:xfrm>
            <a:off x="0" y="404664"/>
            <a:ext cx="9144000" cy="576064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1685" t="19411" r="26874" b="10919"/>
          <a:stretch>
            <a:fillRect/>
          </a:stretch>
        </p:blipFill>
        <p:spPr bwMode="auto">
          <a:xfrm>
            <a:off x="0" y="332656"/>
            <a:ext cx="9144000" cy="583264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11760" y="404664"/>
            <a:ext cx="4536504"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a:t>Phonics</a:t>
            </a:r>
          </a:p>
        </p:txBody>
      </p:sp>
      <p:sp>
        <p:nvSpPr>
          <p:cNvPr id="3" name="Content Placeholder 2"/>
          <p:cNvSpPr>
            <a:spLocks noGrp="1"/>
          </p:cNvSpPr>
          <p:nvPr>
            <p:ph idx="1"/>
          </p:nvPr>
        </p:nvSpPr>
        <p:spPr/>
        <p:txBody>
          <a:bodyPr>
            <a:normAutofit/>
          </a:bodyPr>
          <a:lstStyle/>
          <a:p>
            <a:pPr>
              <a:buNone/>
            </a:pPr>
            <a:r>
              <a:rPr lang="en-GB" dirty="0"/>
              <a:t>Children are taught in year groups.  Any children who are struggling will be ‘mopped up’ at a different time.</a:t>
            </a:r>
          </a:p>
          <a:p>
            <a:pPr>
              <a:buNone/>
            </a:pPr>
            <a:endParaRPr lang="en-GB" sz="1600" dirty="0"/>
          </a:p>
          <a:p>
            <a:pPr>
              <a:buNone/>
            </a:pPr>
            <a:r>
              <a:rPr lang="en-GB" dirty="0"/>
              <a:t>YR – phase 2, 3 and 4.  Taught by myself.</a:t>
            </a:r>
          </a:p>
          <a:p>
            <a:pPr>
              <a:buNone/>
            </a:pPr>
            <a:endParaRPr lang="en-GB" dirty="0"/>
          </a:p>
          <a:p>
            <a:pPr>
              <a:buNone/>
            </a:pPr>
            <a:r>
              <a:rPr lang="en-GB" dirty="0"/>
              <a:t>Y1 – revisiting phase 2 and 3 and 4 before moving on to phase 5 (taught by Miss West)</a:t>
            </a:r>
          </a:p>
        </p:txBody>
      </p:sp>
      <p:pic>
        <p:nvPicPr>
          <p:cNvPr id="4098" name="Picture 2" descr="abc"/>
          <p:cNvPicPr>
            <a:picLocks noChangeAspect="1" noChangeArrowheads="1"/>
          </p:cNvPicPr>
          <p:nvPr/>
        </p:nvPicPr>
        <p:blipFill>
          <a:blip r:embed="rId2" cstate="print"/>
          <a:srcRect/>
          <a:stretch>
            <a:fillRect/>
          </a:stretch>
        </p:blipFill>
        <p:spPr bwMode="auto">
          <a:xfrm>
            <a:off x="6588224" y="980728"/>
            <a:ext cx="2203755" cy="61565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486</Words>
  <Application>Microsoft Office PowerPoint</Application>
  <PresentationFormat>On-screen Show (4:3)</PresentationFormat>
  <Paragraphs>126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CCW Cursive Writing 60</vt:lpstr>
      <vt:lpstr>SassoonPrimaryInfant</vt:lpstr>
      <vt:lpstr>Times New Roman</vt:lpstr>
      <vt:lpstr>XCCW Joined 60a</vt:lpstr>
      <vt:lpstr>Office Theme</vt:lpstr>
      <vt:lpstr>Welcome to Robins</vt:lpstr>
      <vt:lpstr>Our Team </vt:lpstr>
      <vt:lpstr>PowerPoint Presentation</vt:lpstr>
      <vt:lpstr>Base Time</vt:lpstr>
      <vt:lpstr>Play and Learn</vt:lpstr>
      <vt:lpstr>PowerPoint Presentation</vt:lpstr>
      <vt:lpstr>PowerPoint Presentation</vt:lpstr>
      <vt:lpstr>PowerPoint Presentation</vt:lpstr>
      <vt:lpstr>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books</vt:lpstr>
      <vt:lpstr>Praise</vt:lpstr>
      <vt:lpstr>Homework </vt:lpstr>
      <vt:lpstr>Year One Expectations </vt:lpstr>
      <vt:lpstr>Reception</vt:lpstr>
      <vt:lpstr>Topics </vt:lpstr>
      <vt:lpstr>Help is always 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Patrick.Germscheid</dc:creator>
  <cp:lastModifiedBy>john mannix</cp:lastModifiedBy>
  <cp:revision>64</cp:revision>
  <dcterms:created xsi:type="dcterms:W3CDTF">2015-09-21T07:36:43Z</dcterms:created>
  <dcterms:modified xsi:type="dcterms:W3CDTF">2018-03-10T12:22:58Z</dcterms:modified>
</cp:coreProperties>
</file>