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81EE2-B53D-4076-B07E-CCB5D9152165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0343-FB57-44FF-8FD8-F1D117F37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0343-FB57-44FF-8FD8-F1D117F374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8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3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0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47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0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9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78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5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9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06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9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4FCD-CC06-4A73-9AEC-3E9C6147A252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0FA7C-512C-4FFB-B58F-6F85583A2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60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mp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1588"/>
            <a:ext cx="12192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93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ter-join Plus 40" panose="02000505000000020003" pitchFamily="50" charset="0"/>
              </a:rPr>
              <a:t>Electricity –</a:t>
            </a:r>
            <a:r>
              <a:rPr lang="en-GB" sz="1200" dirty="0" smtClean="0">
                <a:latin typeface="Letter-join Plus 40" panose="02000505000000020003" pitchFamily="50" charset="0"/>
              </a:rPr>
              <a:t>By the end of this topic you will be able to build circuits for different purposes and discuss what happens when a component in a circuit is changed</a:t>
            </a:r>
            <a:endParaRPr lang="en-GB" sz="1200" dirty="0">
              <a:latin typeface="Letter-join Plus 40" panose="02000505000000020003" pitchFamily="50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08496"/>
              </p:ext>
            </p:extLst>
          </p:nvPr>
        </p:nvGraphicFramePr>
        <p:xfrm>
          <a:off x="0" y="692524"/>
          <a:ext cx="5791200" cy="3394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284">
                  <a:extLst>
                    <a:ext uri="{9D8B030D-6E8A-4147-A177-3AD203B41FA5}">
                      <a16:colId xmlns:a16="http://schemas.microsoft.com/office/drawing/2014/main" val="461999664"/>
                    </a:ext>
                  </a:extLst>
                </a:gridCol>
                <a:gridCol w="4539916">
                  <a:extLst>
                    <a:ext uri="{9D8B030D-6E8A-4147-A177-3AD203B41FA5}">
                      <a16:colId xmlns:a16="http://schemas.microsoft.com/office/drawing/2014/main" val="2836224189"/>
                    </a:ext>
                  </a:extLst>
                </a:gridCol>
              </a:tblGrid>
              <a:tr h="3589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etter-join Plus 40" panose="02000505000000020003" pitchFamily="50" charset="0"/>
                        </a:rPr>
                        <a:t>Key Vocabulary</a:t>
                      </a:r>
                      <a:endParaRPr lang="en-GB" sz="11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etter-join Plus 40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024061"/>
                  </a:ext>
                </a:extLst>
              </a:tr>
              <a:tr h="4055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Circuit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A complete and closed path around which a circulating electric current can flow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Letter-join Basic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938787"/>
                  </a:ext>
                </a:extLst>
              </a:tr>
              <a:tr h="6510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Series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The definition of a series circuit is an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 electric circuit in which the electric passes through each circuit element in order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. An example of a series circuit is a type of electrical system in a house.</a:t>
                      </a: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Letter-join Basic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22566"/>
                  </a:ext>
                </a:extLst>
              </a:tr>
              <a:tr h="4340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Parallel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 voltage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latin typeface="Letter-join Basic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The voltage across components in a parallel circuit is the same for each component.</a:t>
                      </a: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Letter-join Basic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12415"/>
                  </a:ext>
                </a:extLst>
              </a:tr>
              <a:tr h="4159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Volts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The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volt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 is a unit by which we measure </a:t>
                      </a: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something..</a:t>
                      </a:r>
                      <a:r>
                        <a:rPr lang="en-GB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 The f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orce of an electrical current.</a:t>
                      </a:r>
                      <a:endParaRPr lang="en-GB" sz="1100" b="0" i="0" kern="1200" dirty="0">
                        <a:solidFill>
                          <a:schemeClr val="dk1"/>
                        </a:solidFill>
                        <a:effectLst/>
                        <a:latin typeface="Letter-join Basic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90718"/>
                  </a:ext>
                </a:extLst>
              </a:tr>
              <a:tr h="2822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Amps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Electr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ical current is measured in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 Amps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Basic 40" panose="02000505000000020003" pitchFamily="50" charset="0"/>
                          <a:ea typeface="+mn-ea"/>
                          <a:cs typeface="+mn-cs"/>
                        </a:rPr>
                        <a:t> or Amperes.</a:t>
                      </a: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Letter-join Basic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447573"/>
                  </a:ext>
                </a:extLst>
              </a:tr>
              <a:tr h="2822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Flow of electrical charge</a:t>
                      </a: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95517"/>
                  </a:ext>
                </a:extLst>
              </a:tr>
              <a:tr h="2822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i="0" kern="1200" dirty="0" smtClean="0">
                        <a:solidFill>
                          <a:schemeClr val="dk1"/>
                        </a:solidFill>
                        <a:effectLst/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883419"/>
                  </a:ext>
                </a:extLst>
              </a:tr>
              <a:tr h="2822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i="0" kern="1200" dirty="0">
                        <a:solidFill>
                          <a:schemeClr val="dk1"/>
                        </a:solidFill>
                        <a:effectLst/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704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131598"/>
            <a:ext cx="5791200" cy="156966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indent="-228600" algn="ctr">
              <a:buAutoNum type="arabicPeriod"/>
            </a:pPr>
            <a:r>
              <a:rPr lang="en-GB" sz="1200" b="1" dirty="0" smtClean="0">
                <a:latin typeface="Letter-join Basic 40" panose="02000505000000020003" pitchFamily="50" charset="0"/>
              </a:rPr>
              <a:t>To know how to increase the volume of a buzzer</a:t>
            </a:r>
          </a:p>
          <a:p>
            <a:pPr marL="1600200" lvl="4" algn="just"/>
            <a:endParaRPr lang="en-GB" sz="1200" b="1" dirty="0">
              <a:latin typeface="Letter-join Basic 40" panose="02000505000000020003" pitchFamily="50" charset="0"/>
            </a:endParaRPr>
          </a:p>
          <a:p>
            <a:pPr marL="1600200" lvl="4" algn="just"/>
            <a:r>
              <a:rPr lang="en-GB" sz="1200" b="1" dirty="0" smtClean="0">
                <a:latin typeface="Letter-join Basic 40" panose="02000505000000020003" pitchFamily="50" charset="0"/>
              </a:rPr>
              <a:t>		We will investigate ways to create the </a:t>
            </a:r>
          </a:p>
          <a:p>
            <a:pPr marL="1600200" lvl="4" algn="just"/>
            <a:r>
              <a:rPr lang="en-GB" sz="1200" b="1" dirty="0" smtClean="0">
                <a:latin typeface="Letter-join Basic 40" panose="02000505000000020003" pitchFamily="50" charset="0"/>
              </a:rPr>
              <a:t>Lo			loudest buzzer. </a:t>
            </a:r>
          </a:p>
          <a:p>
            <a:pPr marL="1600200" lvl="4" algn="just"/>
            <a:r>
              <a:rPr lang="en-GB" sz="1200" b="1" dirty="0">
                <a:latin typeface="Letter-join Basic 40" panose="02000505000000020003" pitchFamily="50" charset="0"/>
              </a:rPr>
              <a:t>	</a:t>
            </a:r>
            <a:r>
              <a:rPr lang="en-GB" sz="1200" b="1" dirty="0" smtClean="0">
                <a:latin typeface="Letter-join Basic 40" panose="02000505000000020003" pitchFamily="50" charset="0"/>
              </a:rPr>
              <a:t>	 </a:t>
            </a:r>
          </a:p>
          <a:p>
            <a:endParaRPr lang="en-GB" sz="1200" dirty="0">
              <a:latin typeface="Letter-join Basic 40" panose="02000505000000020003" pitchFamily="50" charset="0"/>
            </a:endParaRPr>
          </a:p>
          <a:p>
            <a:endParaRPr lang="en-GB" sz="1200" dirty="0" smtClean="0">
              <a:latin typeface="Letter-join Basic 40" panose="02000505000000020003" pitchFamily="50" charset="0"/>
            </a:endParaRPr>
          </a:p>
          <a:p>
            <a:endParaRPr lang="en-GB" sz="1200" dirty="0" smtClean="0">
              <a:latin typeface="Letter-join Basic 40" panose="0200050500000002000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675639"/>
            <a:ext cx="5791200" cy="11849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Letter-join Plus 40" panose="02000505000000020003" pitchFamily="50" charset="0"/>
              </a:rPr>
              <a:t>2. </a:t>
            </a:r>
            <a:r>
              <a:rPr lang="en-GB" sz="1200" b="1" dirty="0">
                <a:latin typeface="Letter-join Basic 40" panose="02000505000000020003" pitchFamily="50" charset="0"/>
              </a:rPr>
              <a:t>To </a:t>
            </a:r>
            <a:r>
              <a:rPr lang="en-GB" sz="1200" b="1" dirty="0" smtClean="0">
                <a:latin typeface="Letter-join Basic 40" panose="02000505000000020003" pitchFamily="50" charset="0"/>
              </a:rPr>
              <a:t>compare </a:t>
            </a:r>
            <a:r>
              <a:rPr lang="en-GB" sz="1200" b="1" dirty="0">
                <a:latin typeface="Letter-join Basic 40" panose="02000505000000020003" pitchFamily="50" charset="0"/>
              </a:rPr>
              <a:t>and give reasons for variations in how components function </a:t>
            </a:r>
          </a:p>
          <a:p>
            <a:endParaRPr lang="en-GB" sz="800" dirty="0" smtClean="0">
              <a:latin typeface="Letter-join Plus 40" panose="02000505000000020003" pitchFamily="50" charset="0"/>
            </a:endParaRPr>
          </a:p>
          <a:p>
            <a:r>
              <a:rPr lang="en-GB" sz="1400" dirty="0" smtClean="0">
                <a:latin typeface="Letter-join Basic 40" panose="02000505000000020003" pitchFamily="50" charset="0"/>
              </a:rPr>
              <a:t>We will </a:t>
            </a:r>
            <a:r>
              <a:rPr lang="en-GB" sz="1400" dirty="0">
                <a:latin typeface="Letter-join Basic 40" panose="02000505000000020003" pitchFamily="50" charset="0"/>
              </a:rPr>
              <a:t>learn about the appearance and function of different electrical components, including switches, bulbs, buzzers, motors, cells and wires. They match pictures of each component to their electrical symbols</a:t>
            </a:r>
            <a:r>
              <a:rPr lang="en-GB" sz="1400" dirty="0" smtClean="0">
                <a:latin typeface="Letter-join Basic 40" panose="02000505000000020003" pitchFamily="50" charset="0"/>
              </a:rPr>
              <a:t>.</a:t>
            </a:r>
            <a:endParaRPr lang="en-GB" sz="600" dirty="0" smtClean="0">
              <a:latin typeface="Letter-join Basic 40" panose="02000505000000020003" pitchFamily="50" charset="0"/>
            </a:endParaRPr>
          </a:p>
          <a:p>
            <a:endParaRPr lang="en-GB" sz="100" dirty="0" smtClean="0">
              <a:latin typeface="Letter-join Plus 40" panose="02000505000000020003" pitchFamily="50" charset="0"/>
            </a:endParaRPr>
          </a:p>
          <a:p>
            <a:endParaRPr lang="en-GB" sz="100" dirty="0">
              <a:latin typeface="Letter-join Plus 40" panose="02000505000000020003" pitchFamily="50" charset="0"/>
            </a:endParaRPr>
          </a:p>
          <a:p>
            <a:endParaRPr lang="en-GB" sz="100" dirty="0" smtClean="0">
              <a:latin typeface="Letter-join Plus 40" panose="02000505000000020003" pitchFamily="50" charset="0"/>
            </a:endParaRPr>
          </a:p>
          <a:p>
            <a:endParaRPr lang="en-GB" sz="100" dirty="0">
              <a:latin typeface="Letter-join Plus 40" panose="02000505000000020003" pitchFamily="50" charset="0"/>
            </a:endParaRPr>
          </a:p>
          <a:p>
            <a:endParaRPr lang="en-GB" sz="100" dirty="0" smtClean="0">
              <a:latin typeface="Letter-join Plus 40" panose="02000505000000020003" pitchFamily="50" charset="0"/>
            </a:endParaRPr>
          </a:p>
          <a:p>
            <a:endParaRPr lang="en-GB" sz="100" dirty="0">
              <a:latin typeface="Letter-join Plus 40" panose="02000505000000020003" pitchFamily="50" charset="0"/>
            </a:endParaRPr>
          </a:p>
          <a:p>
            <a:endParaRPr lang="en-GB" sz="100" dirty="0" smtClean="0">
              <a:latin typeface="Letter-join Plus 40" panose="02000505000000020003" pitchFamily="50" charset="0"/>
            </a:endParaRPr>
          </a:p>
          <a:p>
            <a:endParaRPr lang="en-GB" sz="100" dirty="0">
              <a:latin typeface="Letter-join Plus 40" panose="02000505000000020003" pitchFamily="50" charset="0"/>
            </a:endParaRPr>
          </a:p>
          <a:p>
            <a:endParaRPr lang="en-GB" sz="100" dirty="0">
              <a:latin typeface="Letter-join Plus 40" panose="0200050500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666466"/>
            <a:ext cx="6400800" cy="1985159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atin typeface="Letter-join Basic 40" panose="02000505000000020003" pitchFamily="50" charset="0"/>
              </a:rPr>
              <a:t>3</a:t>
            </a:r>
            <a:r>
              <a:rPr lang="en-GB" sz="1100" b="1" dirty="0" smtClean="0">
                <a:latin typeface="Letter-join Basic 40" panose="02000505000000020003" pitchFamily="50" charset="0"/>
              </a:rPr>
              <a:t>. </a:t>
            </a:r>
            <a:r>
              <a:rPr lang="en-GB" sz="1200" dirty="0">
                <a:latin typeface="Letter-join Basic 40" panose="02000505000000020003" pitchFamily="50" charset="0"/>
              </a:rPr>
              <a:t>To </a:t>
            </a:r>
            <a:r>
              <a:rPr lang="en-GB" sz="1200" dirty="0" smtClean="0">
                <a:latin typeface="Letter-join Basic 40" panose="02000505000000020003" pitchFamily="50" charset="0"/>
              </a:rPr>
              <a:t>compare </a:t>
            </a:r>
            <a:r>
              <a:rPr lang="en-GB" sz="1200" dirty="0">
                <a:latin typeface="Letter-join Basic 40" panose="02000505000000020003" pitchFamily="50" charset="0"/>
              </a:rPr>
              <a:t>and give reasons for variations in how components </a:t>
            </a:r>
            <a:r>
              <a:rPr lang="en-GB" sz="1200" dirty="0" smtClean="0">
                <a:latin typeface="Letter-join Basic 40" panose="02000505000000020003" pitchFamily="50" charset="0"/>
              </a:rPr>
              <a:t>function</a:t>
            </a:r>
          </a:p>
          <a:p>
            <a:pPr algn="ctr"/>
            <a:endParaRPr lang="en-GB" sz="1200" b="1" dirty="0">
              <a:latin typeface="Letter-join Basic 40" panose="02000505000000020003" pitchFamily="50" charset="0"/>
            </a:endParaRPr>
          </a:p>
          <a:p>
            <a:pPr algn="ctr"/>
            <a:r>
              <a:rPr lang="en-GB" sz="1100" dirty="0" smtClean="0">
                <a:latin typeface="Letter-join Basic 40" panose="02000505000000020003" pitchFamily="50" charset="0"/>
              </a:rPr>
              <a:t>We wil</a:t>
            </a:r>
            <a:r>
              <a:rPr lang="en-GB" sz="1100" dirty="0" smtClean="0">
                <a:latin typeface="Letter-join Basic 40" panose="02000505000000020003" pitchFamily="50" charset="0"/>
              </a:rPr>
              <a:t>l </a:t>
            </a:r>
            <a:r>
              <a:rPr lang="en-GB" sz="1100" dirty="0" smtClean="0">
                <a:latin typeface="Letter-join Basic 40" panose="02000505000000020003" pitchFamily="50" charset="0"/>
              </a:rPr>
              <a:t>have a go at making our own switches, which we will use to control a circuit. We will us this investigation to help us decide which switch would be best for a burglar alarm. </a:t>
            </a:r>
            <a:endParaRPr lang="en-GB" sz="1100" dirty="0" smtClean="0">
              <a:latin typeface="Letter-join Basic 40" panose="02000505000000020003" pitchFamily="50" charset="0"/>
            </a:endParaRPr>
          </a:p>
          <a:p>
            <a:pPr lvl="0" algn="ctr"/>
            <a:endParaRPr lang="en-GB" sz="1100" dirty="0" smtClean="0">
              <a:latin typeface="Letter-join Basic 40" panose="02000505000000020003" pitchFamily="50" charset="0"/>
            </a:endParaRPr>
          </a:p>
          <a:p>
            <a:pPr lvl="0" algn="ctr"/>
            <a:endParaRPr lang="en-GB" sz="1100" dirty="0">
              <a:latin typeface="Letter-join Basic 40" panose="02000505000000020003" pitchFamily="50" charset="0"/>
            </a:endParaRPr>
          </a:p>
          <a:p>
            <a:pPr lvl="0" algn="ctr"/>
            <a:endParaRPr lang="en-GB" sz="1100" dirty="0" smtClean="0">
              <a:latin typeface="Letter-join Basic 40" panose="02000505000000020003" pitchFamily="50" charset="0"/>
            </a:endParaRPr>
          </a:p>
          <a:p>
            <a:pPr lvl="0" algn="ctr"/>
            <a:endParaRPr lang="en-GB" sz="1100" dirty="0">
              <a:latin typeface="Letter-join Basic 40" panose="02000505000000020003" pitchFamily="50" charset="0"/>
            </a:endParaRPr>
          </a:p>
          <a:p>
            <a:pPr lvl="0" algn="ctr"/>
            <a:endParaRPr lang="en-GB" sz="1100" dirty="0" smtClean="0">
              <a:latin typeface="Letter-join Basic 40" panose="02000505000000020003" pitchFamily="50" charset="0"/>
            </a:endParaRPr>
          </a:p>
          <a:p>
            <a:pPr lvl="0" algn="ctr"/>
            <a:endParaRPr lang="en-GB" sz="1100" dirty="0">
              <a:latin typeface="Letter-join Basic 40" panose="02000505000000020003" pitchFamily="50" charset="0"/>
            </a:endParaRPr>
          </a:p>
          <a:p>
            <a:pPr lvl="0" algn="ctr"/>
            <a:endParaRPr lang="en-GB" sz="1100" dirty="0" smtClean="0">
              <a:latin typeface="Letter-join Basic 40" panose="0200050500000002000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5802988"/>
            <a:ext cx="6400800" cy="1031051"/>
          </a:xfrm>
          <a:prstGeom prst="rect">
            <a:avLst/>
          </a:prstGeom>
          <a:solidFill>
            <a:srgbClr val="FF99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 smtClean="0">
                <a:latin typeface="Letter-join Plus 40" panose="02000505000000020003" pitchFamily="50" charset="0"/>
              </a:rPr>
              <a:t>6. </a:t>
            </a:r>
            <a:r>
              <a:rPr lang="en-GB" sz="1200" b="1" dirty="0" smtClean="0">
                <a:latin typeface="Letter-join Basic 40" panose="02000505000000020003" pitchFamily="50" charset="0"/>
              </a:rPr>
              <a:t>To make a burglar </a:t>
            </a:r>
            <a:r>
              <a:rPr lang="en-GB" sz="1200" b="1" dirty="0" smtClean="0">
                <a:latin typeface="Letter-join Basic 40" panose="02000505000000020003" pitchFamily="50" charset="0"/>
              </a:rPr>
              <a:t>alarm</a:t>
            </a:r>
            <a:endParaRPr lang="en-GB" sz="1100" b="1" dirty="0" smtClean="0">
              <a:latin typeface="Letter-join Plus 40" panose="02000505000000020003" pitchFamily="50" charset="0"/>
            </a:endParaRPr>
          </a:p>
          <a:p>
            <a:pPr lvl="0"/>
            <a:r>
              <a:rPr lang="en-GB" sz="1100" u="sng" dirty="0">
                <a:latin typeface="Letter-join Basic 40" panose="02000505000000020003" pitchFamily="50" charset="0"/>
              </a:rPr>
              <a:t>Push-to-break switch</a:t>
            </a:r>
            <a:r>
              <a:rPr lang="en-GB" sz="1100" dirty="0">
                <a:latin typeface="Letter-join Basic 40" panose="02000505000000020003" pitchFamily="50" charset="0"/>
              </a:rPr>
              <a:t> – a switch turned off by pressing it. </a:t>
            </a:r>
            <a:endParaRPr lang="en-GB" sz="1100" dirty="0" smtClean="0">
              <a:latin typeface="Letter-join Basic 40" panose="02000505000000020003" pitchFamily="50" charset="0"/>
            </a:endParaRPr>
          </a:p>
          <a:p>
            <a:pPr lvl="0"/>
            <a:r>
              <a:rPr lang="en-GB" sz="1100" u="sng" dirty="0" smtClean="0">
                <a:latin typeface="Letter-join Basic 40" panose="02000505000000020003" pitchFamily="50" charset="0"/>
              </a:rPr>
              <a:t>Push-to-make </a:t>
            </a:r>
            <a:r>
              <a:rPr lang="en-GB" sz="1100" u="sng" dirty="0">
                <a:latin typeface="Letter-join Basic 40" panose="02000505000000020003" pitchFamily="50" charset="0"/>
              </a:rPr>
              <a:t>switch</a:t>
            </a:r>
            <a:r>
              <a:rPr lang="en-GB" sz="1100" dirty="0">
                <a:latin typeface="Letter-join Basic 40" panose="02000505000000020003" pitchFamily="50" charset="0"/>
              </a:rPr>
              <a:t> – a switch turned on by pressing it. </a:t>
            </a:r>
            <a:endParaRPr lang="en-GB" sz="1100" dirty="0" smtClean="0">
              <a:latin typeface="Letter-join Basic 40" panose="02000505000000020003" pitchFamily="50" charset="0"/>
            </a:endParaRPr>
          </a:p>
          <a:p>
            <a:pPr lvl="0"/>
            <a:r>
              <a:rPr lang="en-GB" sz="1100" u="sng" dirty="0" smtClean="0">
                <a:latin typeface="Letter-join Basic 40" panose="02000505000000020003" pitchFamily="50" charset="0"/>
              </a:rPr>
              <a:t>Reed </a:t>
            </a:r>
            <a:r>
              <a:rPr lang="en-GB" sz="1100" u="sng" dirty="0">
                <a:latin typeface="Letter-join Basic 40" panose="02000505000000020003" pitchFamily="50" charset="0"/>
              </a:rPr>
              <a:t>switch</a:t>
            </a:r>
            <a:r>
              <a:rPr lang="en-GB" sz="1100" dirty="0">
                <a:latin typeface="Letter-join Basic 40" panose="02000505000000020003" pitchFamily="50" charset="0"/>
              </a:rPr>
              <a:t> – a switch operated by a magnet. </a:t>
            </a:r>
            <a:endParaRPr lang="en-GB" sz="1100" dirty="0" smtClean="0">
              <a:latin typeface="Letter-join Basic 40" panose="02000505000000020003" pitchFamily="50" charset="0"/>
            </a:endParaRPr>
          </a:p>
          <a:p>
            <a:pPr lvl="0"/>
            <a:r>
              <a:rPr lang="en-GB" sz="1100" u="sng" dirty="0" smtClean="0">
                <a:latin typeface="Letter-join Basic 40" panose="02000505000000020003" pitchFamily="50" charset="0"/>
              </a:rPr>
              <a:t>Toggle </a:t>
            </a:r>
            <a:r>
              <a:rPr lang="en-GB" sz="1100" u="sng" dirty="0">
                <a:latin typeface="Letter-join Basic 40" panose="02000505000000020003" pitchFamily="50" charset="0"/>
              </a:rPr>
              <a:t>switch</a:t>
            </a:r>
            <a:r>
              <a:rPr lang="en-GB" sz="1100" dirty="0">
                <a:latin typeface="Letter-join Basic 40" panose="02000505000000020003" pitchFamily="50" charset="0"/>
              </a:rPr>
              <a:t> – a switch operated when a lever is </a:t>
            </a:r>
            <a:r>
              <a:rPr lang="en-GB" sz="1100" dirty="0" smtClean="0">
                <a:latin typeface="Letter-join Basic 40" panose="02000505000000020003" pitchFamily="50" charset="0"/>
              </a:rPr>
              <a:t>pressed</a:t>
            </a:r>
          </a:p>
          <a:p>
            <a:pPr lvl="0"/>
            <a:endParaRPr lang="en-GB" sz="500" b="1" dirty="0">
              <a:latin typeface="Letter-join Basic 40" panose="0200050500000002000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347857"/>
            <a:ext cx="6400800" cy="1631216"/>
          </a:xfrm>
          <a:prstGeom prst="rect">
            <a:avLst/>
          </a:prstGeom>
          <a:solidFill>
            <a:srgbClr val="00FFCC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atin typeface="Letter-join Plus 40" panose="02000505000000020003" pitchFamily="50" charset="0"/>
              </a:rPr>
              <a:t>4</a:t>
            </a:r>
            <a:r>
              <a:rPr lang="en-GB" sz="1200" b="1" dirty="0" smtClean="0">
                <a:latin typeface="Letter-join Basic 40" panose="02000505000000020003" pitchFamily="50" charset="0"/>
              </a:rPr>
              <a:t>. </a:t>
            </a:r>
            <a:r>
              <a:rPr lang="en-GB" sz="1200" dirty="0">
                <a:latin typeface="Letter-join Basic 40" panose="02000505000000020003" pitchFamily="50" charset="0"/>
              </a:rPr>
              <a:t>To use recognised symbols when representing a simple circuit diagram</a:t>
            </a:r>
          </a:p>
          <a:p>
            <a:pPr lvl="0" algn="ctr"/>
            <a:endParaRPr lang="en-GB" sz="1100" dirty="0">
              <a:ln>
                <a:solidFill>
                  <a:schemeClr val="tx1"/>
                </a:solidFill>
              </a:ln>
              <a:latin typeface="Letter-join Basic 40" panose="02000505000000020003" pitchFamily="50" charset="0"/>
            </a:endParaRPr>
          </a:p>
          <a:p>
            <a:pPr lvl="0" algn="ctr"/>
            <a:endParaRPr lang="en-GB" sz="1100" dirty="0" smtClean="0">
              <a:ln>
                <a:solidFill>
                  <a:schemeClr val="tx1"/>
                </a:solidFill>
              </a:ln>
              <a:latin typeface="Letter-join Basic 40" panose="02000505000000020003" pitchFamily="50" charset="0"/>
            </a:endParaRPr>
          </a:p>
          <a:p>
            <a:pPr lvl="0" algn="ctr"/>
            <a:endParaRPr lang="en-GB" sz="1100" dirty="0">
              <a:ln>
                <a:solidFill>
                  <a:schemeClr val="tx1"/>
                </a:solidFill>
              </a:ln>
              <a:latin typeface="Letter-join Basic 40" panose="02000505000000020003" pitchFamily="50" charset="0"/>
            </a:endParaRPr>
          </a:p>
          <a:p>
            <a:pPr lvl="0" algn="ctr"/>
            <a:endParaRPr lang="en-GB" sz="1100" dirty="0" smtClean="0">
              <a:ln>
                <a:solidFill>
                  <a:schemeClr val="tx1"/>
                </a:solidFill>
              </a:ln>
              <a:latin typeface="Letter-join Plus 40" panose="02000505000000020003" pitchFamily="50" charset="0"/>
            </a:endParaRPr>
          </a:p>
          <a:p>
            <a:pPr lvl="0" algn="ctr"/>
            <a:endParaRPr lang="en-GB" sz="1100" dirty="0">
              <a:ln>
                <a:solidFill>
                  <a:schemeClr val="tx1"/>
                </a:solidFill>
              </a:ln>
              <a:latin typeface="Letter-join Plus 40" panose="02000505000000020003" pitchFamily="50" charset="0"/>
            </a:endParaRPr>
          </a:p>
          <a:p>
            <a:pPr lvl="0" algn="ctr"/>
            <a:endParaRPr lang="en-GB" sz="1100" dirty="0" smtClean="0">
              <a:ln>
                <a:solidFill>
                  <a:schemeClr val="tx1"/>
                </a:solidFill>
              </a:ln>
              <a:latin typeface="Letter-join Plus 40" panose="02000505000000020003" pitchFamily="50" charset="0"/>
            </a:endParaRPr>
          </a:p>
          <a:p>
            <a:pPr lvl="0" algn="ctr"/>
            <a:endParaRPr lang="en-GB" sz="1100" dirty="0">
              <a:ln>
                <a:solidFill>
                  <a:schemeClr val="tx1"/>
                </a:solidFill>
              </a:ln>
              <a:latin typeface="Letter-join Plus 40" panose="02000505000000020003" pitchFamily="50" charset="0"/>
            </a:endParaRPr>
          </a:p>
          <a:p>
            <a:pPr lvl="0" algn="ctr"/>
            <a:endParaRPr lang="en-GB" sz="1100" dirty="0">
              <a:ln>
                <a:solidFill>
                  <a:schemeClr val="tx1"/>
                </a:solidFill>
              </a:ln>
              <a:latin typeface="Letter-join Plus 40" panose="0200050500000002000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4003846"/>
            <a:ext cx="6400800" cy="1800493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>
                <a:latin typeface="Letter-join Plus 40" panose="02000505000000020003" pitchFamily="50" charset="0"/>
              </a:rPr>
              <a:t>5</a:t>
            </a:r>
            <a:r>
              <a:rPr lang="en-GB" sz="1200" b="1" dirty="0" smtClean="0">
                <a:latin typeface="Letter-join Plus 40" panose="02000505000000020003" pitchFamily="50" charset="0"/>
              </a:rPr>
              <a:t>. To design a burglar alarm</a:t>
            </a:r>
            <a:endParaRPr lang="en-GB" sz="1200" dirty="0" smtClean="0">
              <a:ln>
                <a:solidFill>
                  <a:schemeClr val="tx1"/>
                </a:solidFill>
              </a:ln>
              <a:latin typeface="Letter-join Basic 40" panose="02000505000000020003" pitchFamily="50" charset="0"/>
            </a:endParaRPr>
          </a:p>
          <a:p>
            <a:pPr lvl="0" algn="ctr"/>
            <a:endParaRPr lang="en-GB" sz="1200" b="1" dirty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300" dirty="0">
              <a:latin typeface="Letter-join Plus 40" panose="02000505000000020003" pitchFamily="50" charset="0"/>
            </a:endParaRPr>
          </a:p>
        </p:txBody>
      </p:sp>
      <p:sp>
        <p:nvSpPr>
          <p:cNvPr id="25" name="AutoShape 2" descr="See the source image"/>
          <p:cNvSpPr>
            <a:spLocks noChangeAspect="1" noChangeArrowheads="1"/>
          </p:cNvSpPr>
          <p:nvPr/>
        </p:nvSpPr>
        <p:spPr bwMode="auto">
          <a:xfrm>
            <a:off x="155575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4" descr="See the source image"/>
          <p:cNvSpPr>
            <a:spLocks noChangeAspect="1" noChangeArrowheads="1"/>
          </p:cNvSpPr>
          <p:nvPr/>
        </p:nvSpPr>
        <p:spPr bwMode="auto">
          <a:xfrm>
            <a:off x="307975" y="-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4498394"/>
            <a:ext cx="2674620" cy="974957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597" y="2631738"/>
            <a:ext cx="3765911" cy="12557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9944" y="4371046"/>
            <a:ext cx="2309305" cy="12296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5162" y="4261939"/>
            <a:ext cx="3590925" cy="1476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8160" y="3259637"/>
            <a:ext cx="2505075" cy="7946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4597" y="1498624"/>
            <a:ext cx="3765911" cy="82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6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343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Letter-join Basic 40</vt:lpstr>
      <vt:lpstr>Letter-join Plus 40</vt:lpstr>
      <vt:lpstr>Times New Roman</vt:lpstr>
      <vt:lpstr>Office Theme</vt:lpstr>
      <vt:lpstr>PowerPoint Presentation</vt:lpstr>
    </vt:vector>
  </TitlesOfParts>
  <Company>Awliscombe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Matthews</dc:creator>
  <cp:lastModifiedBy>Louise Matthews</cp:lastModifiedBy>
  <cp:revision>25</cp:revision>
  <cp:lastPrinted>2023-01-19T14:32:27Z</cp:lastPrinted>
  <dcterms:created xsi:type="dcterms:W3CDTF">2022-10-20T12:30:23Z</dcterms:created>
  <dcterms:modified xsi:type="dcterms:W3CDTF">2023-01-19T14:40:35Z</dcterms:modified>
</cp:coreProperties>
</file>