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FFCC"/>
    <a:srgbClr val="FF5050"/>
    <a:srgbClr val="CCFFFF"/>
    <a:srgbClr val="B2B2B2"/>
    <a:srgbClr val="FFFFCC"/>
    <a:srgbClr val="FFFF00"/>
    <a:srgbClr val="FFCCCC"/>
    <a:srgbClr val="FFC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4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05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04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89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38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12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22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1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05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4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E38C0-8EAC-439C-B18C-CC0F883DC175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2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1588"/>
            <a:ext cx="12192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93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-join Plus 40" panose="02000505000000020003" pitchFamily="50" charset="0"/>
              </a:rPr>
              <a:t>VIKINGS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-join Plus 40" panose="02000505000000020003" pitchFamily="50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175779"/>
              </p:ext>
            </p:extLst>
          </p:nvPr>
        </p:nvGraphicFramePr>
        <p:xfrm>
          <a:off x="0" y="692529"/>
          <a:ext cx="5791200" cy="4003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2327">
                  <a:extLst>
                    <a:ext uri="{9D8B030D-6E8A-4147-A177-3AD203B41FA5}">
                      <a16:colId xmlns:a16="http://schemas.microsoft.com/office/drawing/2014/main" val="461999664"/>
                    </a:ext>
                  </a:extLst>
                </a:gridCol>
                <a:gridCol w="4488873">
                  <a:extLst>
                    <a:ext uri="{9D8B030D-6E8A-4147-A177-3AD203B41FA5}">
                      <a16:colId xmlns:a16="http://schemas.microsoft.com/office/drawing/2014/main" val="2836224189"/>
                    </a:ext>
                  </a:extLst>
                </a:gridCol>
              </a:tblGrid>
              <a:tr h="3163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Letter-join Plus 40" panose="02000505000000020003" pitchFamily="50" charset="0"/>
                        </a:rPr>
                        <a:t>Key Vocabulary</a:t>
                      </a:r>
                      <a:endParaRPr lang="en-GB" sz="11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024061"/>
                  </a:ext>
                </a:extLst>
              </a:tr>
              <a:tr h="2487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Viking</a:t>
                      </a: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Viking is the modern name given to seafaring people originally from Scandinavia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938787"/>
                  </a:ext>
                </a:extLst>
              </a:tr>
              <a:tr h="2242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Longboat</a:t>
                      </a: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100" kern="1200" baseline="0" dirty="0" smtClean="0">
                          <a:solidFill>
                            <a:schemeClr val="dk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 longboat is a type of ship’s boat that was in use from circa 1500 or before.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422566"/>
                  </a:ext>
                </a:extLst>
              </a:tr>
              <a:tr h="2487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Battle of Edington</a:t>
                      </a: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At the Battle of Edington,</a:t>
                      </a:r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an army of the kingdom of Wessex under Alfred the Great defeated the Great Heathen Army led by the Dane </a:t>
                      </a:r>
                      <a:r>
                        <a:rPr lang="en-GB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Guthrum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.</a:t>
                      </a:r>
                      <a:endParaRPr lang="en-GB" sz="1100" b="0" kern="1200" dirty="0">
                        <a:solidFill>
                          <a:schemeClr val="dk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312415"/>
                  </a:ext>
                </a:extLst>
              </a:tr>
              <a:tr h="2487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Scandinavia</a:t>
                      </a: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Scandinavia is a sub-region in Northern Europe.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190718"/>
                  </a:ext>
                </a:extLst>
              </a:tr>
              <a:tr h="2487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Pagans</a:t>
                      </a: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100" kern="1200" baseline="0" dirty="0" smtClean="0">
                          <a:solidFill>
                            <a:schemeClr val="dk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 person holding religious beliefs other than those of the main world religions.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447573"/>
                  </a:ext>
                </a:extLst>
              </a:tr>
              <a:tr h="2487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Kingdom</a:t>
                      </a: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A territory,</a:t>
                      </a:r>
                      <a:r>
                        <a:rPr lang="en-GB" sz="1100" kern="1200" baseline="0" dirty="0" smtClean="0">
                          <a:solidFill>
                            <a:schemeClr val="dk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 state, people or community ruled over by a king or queen.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195517"/>
                  </a:ext>
                </a:extLst>
              </a:tr>
              <a:tr h="2487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err="1">
                          <a:solidFill>
                            <a:schemeClr val="tx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Danegeld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err="1" smtClean="0">
                          <a:solidFill>
                            <a:schemeClr val="dk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Danegeld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 was a tax raised to pay tribute or protection money to the Viking raiders to save a land from being ravaged. 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883419"/>
                  </a:ext>
                </a:extLst>
              </a:tr>
              <a:tr h="2487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Invasion</a:t>
                      </a: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An invasion is a military offensive in which large numbers of combatants of one territory aggressively enter territory owned by another.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67048"/>
                  </a:ext>
                </a:extLst>
              </a:tr>
              <a:tr h="2487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Resistance</a:t>
                      </a: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The act or power of</a:t>
                      </a:r>
                      <a:r>
                        <a:rPr lang="en-GB" sz="1100" kern="1200" baseline="0" dirty="0" smtClean="0">
                          <a:solidFill>
                            <a:schemeClr val="dk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 opposing or withstanding.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899790"/>
                  </a:ext>
                </a:extLst>
              </a:tr>
              <a:tr h="35532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Primary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 source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Letter-join Plus 40" panose="02000505000000020003" pitchFamily="50" charset="0"/>
                        </a:rPr>
                        <a:t>First-hand accounts of events, and include sources like </a:t>
                      </a:r>
                      <a:r>
                        <a:rPr lang="en-GB" sz="1100" b="1" dirty="0" smtClean="0">
                          <a:latin typeface="Letter-join Plus 40" panose="02000505000000020003" pitchFamily="50" charset="0"/>
                        </a:rPr>
                        <a:t>diaries, photographs, songs and newspaper articles</a:t>
                      </a:r>
                      <a:r>
                        <a:rPr lang="en-GB" sz="1100" dirty="0" smtClean="0">
                          <a:latin typeface="Letter-join Plus 40" panose="02000505000000020003" pitchFamily="50" charset="0"/>
                        </a:rPr>
                        <a:t>. </a:t>
                      </a: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831940"/>
                  </a:ext>
                </a:extLst>
              </a:tr>
              <a:tr h="5373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Secondary source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Letter-join Plus 40" panose="02000505000000020003" pitchFamily="50" charset="0"/>
                        </a:rPr>
                        <a:t>Second-hand accounts that usually analyse and draw conclusions on events. This includes sources like textbooks, essays and commentaries.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672833"/>
                  </a:ext>
                </a:extLst>
              </a:tr>
              <a:tr h="2487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13473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0" y="4397412"/>
            <a:ext cx="5791200" cy="1538883"/>
            <a:chOff x="0" y="3819021"/>
            <a:chExt cx="5791200" cy="1538883"/>
          </a:xfrm>
        </p:grpSpPr>
        <p:sp>
          <p:nvSpPr>
            <p:cNvPr id="8" name="TextBox 7"/>
            <p:cNvSpPr txBox="1"/>
            <p:nvPr/>
          </p:nvSpPr>
          <p:spPr>
            <a:xfrm>
              <a:off x="0" y="3819021"/>
              <a:ext cx="5791200" cy="1538883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200" b="1" dirty="0">
                  <a:latin typeface="Letter-join Plus 40" panose="02000505000000020003" pitchFamily="50" charset="0"/>
                </a:rPr>
                <a:t>1. Who were the Vikings?</a:t>
              </a:r>
            </a:p>
            <a:p>
              <a:r>
                <a:rPr lang="en-GB" sz="1200" dirty="0">
                  <a:latin typeface="Letter-join Plus 40" panose="02000505000000020003" pitchFamily="50" charset="0"/>
                </a:rPr>
                <a:t>Vikings left their homelands in Scandinavia and travelled by Longboat to countries like Britain and Ireland.</a:t>
              </a:r>
            </a:p>
            <a:p>
              <a:endParaRPr lang="en-GB" dirty="0">
                <a:ln>
                  <a:solidFill>
                    <a:schemeClr val="tx1"/>
                  </a:solidFill>
                </a:ln>
              </a:endParaRPr>
            </a:p>
            <a:p>
              <a:endParaRPr lang="en-GB" dirty="0" smtClean="0">
                <a:ln>
                  <a:solidFill>
                    <a:schemeClr val="tx1"/>
                  </a:solidFill>
                </a:ln>
              </a:endParaRPr>
            </a:p>
            <a:p>
              <a:endParaRPr lang="en-GB" sz="1200" dirty="0">
                <a:latin typeface="Letter-join Plus 40" panose="02000505000000020003" pitchFamily="50" charset="0"/>
              </a:endParaRPr>
            </a:p>
            <a:p>
              <a:endParaRPr lang="en-GB" sz="1000" dirty="0">
                <a:ln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9240" y="4251614"/>
              <a:ext cx="2332720" cy="97994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5862354"/>
            <a:ext cx="57912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Letter-join Plus 40" panose="02000505000000020003" pitchFamily="50" charset="0"/>
              </a:rPr>
              <a:t>2. Compare how Vikings settled both peacefully and through fighting</a:t>
            </a:r>
            <a:endParaRPr lang="en-GB" sz="1200" dirty="0"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  <a:p>
            <a:r>
              <a:rPr lang="en-GB" sz="1200" dirty="0" smtClean="0">
                <a:latin typeface="Letter-join Plus 40" panose="02000505000000020003" pitchFamily="50" charset="0"/>
              </a:rPr>
              <a:t>Vikings </a:t>
            </a:r>
            <a:r>
              <a:rPr lang="en-GB" sz="1200" dirty="0">
                <a:latin typeface="Letter-join Plus 40" panose="02000505000000020003" pitchFamily="50" charset="0"/>
              </a:rPr>
              <a:t>fought the local people, stealing from churches and burning buildings to the ground. </a:t>
            </a:r>
          </a:p>
          <a:p>
            <a:r>
              <a:rPr lang="en-GB" sz="1200" dirty="0">
                <a:latin typeface="Letter-join Plus 40" panose="02000505000000020003" pitchFamily="50" charset="0"/>
              </a:rPr>
              <a:t>Others came peacefully to settle. They were farmers, and kept animals and made beautiful metalwork and wooden carvings.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91200" y="673805"/>
            <a:ext cx="6400800" cy="1015663"/>
            <a:chOff x="5791200" y="673805"/>
            <a:chExt cx="6400800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5791200" y="673805"/>
              <a:ext cx="6400800" cy="1015663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200" b="1" dirty="0" smtClean="0">
                  <a:latin typeface="Letter-join Plus 40" panose="02000505000000020003" pitchFamily="50" charset="0"/>
                </a:rPr>
                <a:t>3. Who was Alfred the Great?</a:t>
              </a:r>
              <a:endParaRPr lang="en-GB" sz="1200" b="1" dirty="0">
                <a:latin typeface="Letter-join Plus 40" panose="02000505000000020003" pitchFamily="50" charset="0"/>
              </a:endParaRPr>
            </a:p>
            <a:p>
              <a:endParaRPr lang="en-GB" sz="1200" dirty="0">
                <a:ln>
                  <a:solidFill>
                    <a:schemeClr val="tx1"/>
                  </a:solidFill>
                </a:ln>
                <a:latin typeface="Letter-join Plus 40" panose="02000505000000020003" pitchFamily="50" charset="0"/>
              </a:endParaRPr>
            </a:p>
            <a:p>
              <a:r>
                <a:rPr lang="en-GB" sz="1200" dirty="0">
                  <a:latin typeface="Letter-join Plus 40" panose="02000505000000020003" pitchFamily="50" charset="0"/>
                </a:rPr>
                <a:t>Viking </a:t>
              </a:r>
              <a:r>
                <a:rPr lang="en-GB" sz="1200" dirty="0" smtClean="0">
                  <a:latin typeface="Letter-join Plus 40" panose="02000505000000020003" pitchFamily="50" charset="0"/>
                </a:rPr>
                <a:t>raids and invasions were resisted by Alfred the Great. By AD 874, almost all the </a:t>
              </a:r>
            </a:p>
            <a:p>
              <a:r>
                <a:rPr lang="en-GB" sz="1200" dirty="0" smtClean="0">
                  <a:latin typeface="Letter-join Plus 40" panose="02000505000000020003" pitchFamily="50" charset="0"/>
                </a:rPr>
                <a:t>Kingdoms had fallen to the Vikings all except for Wessex, which was ruled by Alfred </a:t>
              </a:r>
            </a:p>
            <a:p>
              <a:r>
                <a:rPr lang="en-GB" sz="1200" dirty="0" smtClean="0">
                  <a:latin typeface="Letter-join Plus 40" panose="02000505000000020003" pitchFamily="50" charset="0"/>
                </a:rPr>
                <a:t>the Great. </a:t>
              </a:r>
              <a:endParaRPr lang="en-GB" sz="1200" dirty="0">
                <a:latin typeface="Letter-join Plus 40" panose="02000505000000020003" pitchFamily="50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29225" y="858567"/>
              <a:ext cx="906349" cy="77585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791200" y="1687500"/>
            <a:ext cx="6400800" cy="2677656"/>
            <a:chOff x="5791200" y="1687500"/>
            <a:chExt cx="6400800" cy="2677656"/>
          </a:xfrm>
        </p:grpSpPr>
        <p:sp>
          <p:nvSpPr>
            <p:cNvPr id="13" name="TextBox 12"/>
            <p:cNvSpPr txBox="1"/>
            <p:nvPr/>
          </p:nvSpPr>
          <p:spPr>
            <a:xfrm>
              <a:off x="5791200" y="1687500"/>
              <a:ext cx="6400800" cy="2677656"/>
            </a:xfrm>
            <a:prstGeom prst="rect">
              <a:avLst/>
            </a:prstGeom>
            <a:solidFill>
              <a:srgbClr val="00FFCC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200" b="1" dirty="0" smtClean="0">
                  <a:latin typeface="Letter-join Plus 40" panose="02000505000000020003" pitchFamily="50" charset="0"/>
                </a:rPr>
                <a:t>4. To recognise primary and secondary sources </a:t>
              </a:r>
              <a:endParaRPr lang="en-GB" sz="1200" b="1" dirty="0">
                <a:latin typeface="Letter-join Plus 40" panose="02000505000000020003" pitchFamily="50" charset="0"/>
              </a:endParaRPr>
            </a:p>
            <a:p>
              <a:endParaRPr lang="en-GB" sz="1200" dirty="0">
                <a:ln>
                  <a:solidFill>
                    <a:schemeClr val="tx1"/>
                  </a:solidFill>
                </a:ln>
                <a:latin typeface="Letter-join Plus 40" panose="02000505000000020003" pitchFamily="50" charset="0"/>
              </a:endParaRPr>
            </a:p>
            <a:p>
              <a:r>
                <a:rPr lang="en-GB" sz="1200" u="sng" dirty="0">
                  <a:latin typeface="Letter-join Plus 40" panose="02000505000000020003" pitchFamily="50" charset="0"/>
                </a:rPr>
                <a:t>P</a:t>
              </a:r>
              <a:r>
                <a:rPr lang="en-GB" sz="1200" u="sng" dirty="0" smtClean="0">
                  <a:latin typeface="Letter-join Plus 40" panose="02000505000000020003" pitchFamily="50" charset="0"/>
                </a:rPr>
                <a:t>rimary sources </a:t>
              </a:r>
              <a:r>
                <a:rPr lang="en-GB" sz="1200" dirty="0" smtClean="0">
                  <a:latin typeface="Letter-join Plus 40" panose="02000505000000020003" pitchFamily="50" charset="0"/>
                </a:rPr>
                <a:t>are </a:t>
              </a:r>
              <a:r>
                <a:rPr lang="en-GB" sz="1200" dirty="0">
                  <a:latin typeface="Letter-join Plus 40" panose="02000505000000020003" pitchFamily="50" charset="0"/>
                </a:rPr>
                <a:t>first-hand </a:t>
              </a:r>
              <a:r>
                <a:rPr lang="en-GB" sz="1200" dirty="0">
                  <a:latin typeface="Letter-join Plus 40" panose="02000505000000020003" pitchFamily="50" charset="0"/>
                </a:rPr>
                <a:t>accounts of events, and include sources like </a:t>
              </a:r>
              <a:r>
                <a:rPr lang="en-GB" sz="1200" b="1" dirty="0">
                  <a:latin typeface="Letter-join Plus 40" panose="02000505000000020003" pitchFamily="50" charset="0"/>
                </a:rPr>
                <a:t>diaries, photographs, songs and newspaper articles</a:t>
              </a:r>
              <a:r>
                <a:rPr lang="en-GB" sz="1200" dirty="0">
                  <a:latin typeface="Letter-join Plus 40" panose="02000505000000020003" pitchFamily="50" charset="0"/>
                </a:rPr>
                <a:t>. </a:t>
              </a:r>
              <a:endParaRPr lang="en-GB" sz="1200" dirty="0" smtClean="0">
                <a:latin typeface="Letter-join Plus 40" panose="02000505000000020003" pitchFamily="50" charset="0"/>
              </a:endParaRPr>
            </a:p>
            <a:p>
              <a:endParaRPr lang="en-GB" sz="1200" dirty="0">
                <a:latin typeface="Letter-join Plus 40" panose="02000505000000020003" pitchFamily="50" charset="0"/>
              </a:endParaRPr>
            </a:p>
            <a:p>
              <a:r>
                <a:rPr lang="en-GB" sz="1200" u="sng" dirty="0" smtClean="0">
                  <a:latin typeface="Letter-join Plus 40" panose="02000505000000020003" pitchFamily="50" charset="0"/>
                </a:rPr>
                <a:t>Secondary</a:t>
              </a:r>
              <a:r>
                <a:rPr lang="en-GB" sz="1200" u="sng" dirty="0">
                  <a:latin typeface="Letter-join Plus 40" panose="02000505000000020003" pitchFamily="50" charset="0"/>
                </a:rPr>
                <a:t> sources</a:t>
              </a:r>
              <a:r>
                <a:rPr lang="en-GB" sz="1200" dirty="0">
                  <a:latin typeface="Letter-join Plus 40" panose="02000505000000020003" pitchFamily="50" charset="0"/>
                </a:rPr>
                <a:t> are second-hand accounts that usually analyse and draw conclusions on events. This includes sources like textbooks, essays and commentaries</a:t>
              </a:r>
              <a:r>
                <a:rPr lang="en-GB" sz="1200" dirty="0" smtClean="0">
                  <a:latin typeface="Letter-join Plus 40" panose="02000505000000020003" pitchFamily="50" charset="0"/>
                </a:rPr>
                <a:t>.</a:t>
              </a:r>
            </a:p>
            <a:p>
              <a:endParaRPr lang="en-GB" sz="1200" dirty="0">
                <a:latin typeface="Letter-join Plus 40" panose="02000505000000020003" pitchFamily="50" charset="0"/>
              </a:endParaRPr>
            </a:p>
            <a:p>
              <a:endParaRPr lang="en-GB" sz="1200" dirty="0" smtClean="0">
                <a:latin typeface="Letter-join Plus 40" panose="02000505000000020003" pitchFamily="50" charset="0"/>
              </a:endParaRPr>
            </a:p>
            <a:p>
              <a:endParaRPr lang="en-GB" sz="1200" dirty="0" smtClean="0">
                <a:latin typeface="Letter-join Plus 40" panose="02000505000000020003" pitchFamily="50" charset="0"/>
              </a:endParaRPr>
            </a:p>
            <a:p>
              <a:endParaRPr lang="en-GB" sz="1200" dirty="0">
                <a:latin typeface="Letter-join Plus 40" panose="02000505000000020003" pitchFamily="50" charset="0"/>
              </a:endParaRPr>
            </a:p>
            <a:p>
              <a:endParaRPr lang="en-GB" sz="1200" dirty="0" smtClean="0">
                <a:latin typeface="Letter-join Plus 40" panose="02000505000000020003" pitchFamily="50" charset="0"/>
              </a:endParaRPr>
            </a:p>
            <a:p>
              <a:endParaRPr lang="en-GB" sz="1200" dirty="0">
                <a:latin typeface="Letter-join Plus 40" panose="02000505000000020003" pitchFamily="50" charset="0"/>
              </a:endParaRPr>
            </a:p>
            <a:p>
              <a:endParaRPr lang="en-GB" sz="1200" dirty="0">
                <a:latin typeface="Letter-join Plus 40" panose="02000505000000020003" pitchFamily="50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09760" y="2963497"/>
              <a:ext cx="2525814" cy="120949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791200" y="4322756"/>
            <a:ext cx="64008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1200" b="1" dirty="0">
                <a:latin typeface="Letter-join Plus 40" panose="02000505000000020003" pitchFamily="50" charset="0"/>
              </a:rPr>
              <a:t>5</a:t>
            </a:r>
            <a:r>
              <a:rPr lang="en-GB" sz="1200" b="1" dirty="0" smtClean="0">
                <a:latin typeface="Letter-join Plus 40" panose="02000505000000020003" pitchFamily="50" charset="0"/>
              </a:rPr>
              <a:t>. Battle of Edington</a:t>
            </a:r>
          </a:p>
          <a:p>
            <a:pPr lvl="0" algn="ctr"/>
            <a:endParaRPr lang="en-GB" sz="1200" b="1" dirty="0" smtClean="0">
              <a:latin typeface="Letter-join Plus 40" panose="02000505000000020003" pitchFamily="50" charset="0"/>
            </a:endParaRPr>
          </a:p>
          <a:p>
            <a:pPr lvl="0"/>
            <a:endParaRPr lang="en-GB" sz="1200" b="1" dirty="0" smtClean="0">
              <a:latin typeface="Letter-join Plus 40" panose="02000505000000020003" pitchFamily="50" charset="0"/>
            </a:endParaRPr>
          </a:p>
          <a:p>
            <a:pPr lvl="0" algn="ctr"/>
            <a:endParaRPr lang="en-GB" sz="1200" b="1" dirty="0">
              <a:latin typeface="Letter-join Plus 40" panose="02000505000000020003" pitchFamily="50" charset="0"/>
            </a:endParaRPr>
          </a:p>
          <a:p>
            <a:pPr lvl="0" algn="ctr"/>
            <a:endParaRPr lang="en-GB" sz="1200" b="1" dirty="0" smtClean="0">
              <a:latin typeface="Letter-join Plus 40" panose="02000505000000020003" pitchFamily="50" charset="0"/>
            </a:endParaRPr>
          </a:p>
          <a:p>
            <a:pPr lvl="0" algn="ctr"/>
            <a:endParaRPr lang="en-GB" sz="1200" b="1" dirty="0">
              <a:latin typeface="Letter-join Plus 40" panose="02000505000000020003" pitchFamily="50" charset="0"/>
            </a:endParaRPr>
          </a:p>
          <a:p>
            <a:pPr lvl="0" algn="ctr"/>
            <a:endParaRPr lang="en-GB" sz="1200" b="1" dirty="0">
              <a:latin typeface="Letter-join Plus 40" panose="02000505000000020003" pitchFamily="50" charset="0"/>
            </a:endParaRPr>
          </a:p>
          <a:p>
            <a:pPr lvl="0" algn="ctr"/>
            <a:r>
              <a:rPr lang="en-GB" sz="1200" b="1" dirty="0" smtClean="0">
                <a:latin typeface="Letter-join Plus 40" panose="02000505000000020003" pitchFamily="50" charset="0"/>
              </a:rPr>
              <a:t> </a:t>
            </a:r>
            <a:endParaRPr lang="en-GB" sz="1200" dirty="0" smtClean="0">
              <a:latin typeface="Letter-join Plus 40" panose="02000505000000020003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5861639"/>
            <a:ext cx="6400800" cy="1015663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1200" b="1" dirty="0">
                <a:latin typeface="Letter-join Plus 40" panose="02000505000000020003" pitchFamily="50" charset="0"/>
              </a:rPr>
              <a:t>6</a:t>
            </a:r>
            <a:r>
              <a:rPr lang="en-GB" sz="1200" b="1" dirty="0" smtClean="0">
                <a:latin typeface="Letter-join Plus 40" panose="02000505000000020003" pitchFamily="50" charset="0"/>
              </a:rPr>
              <a:t>. Assessment</a:t>
            </a:r>
          </a:p>
          <a:p>
            <a:pPr lvl="0" algn="ctr"/>
            <a:endParaRPr lang="en-GB" sz="1200" b="1" dirty="0">
              <a:latin typeface="Letter-join Plus 40" panose="02000505000000020003" pitchFamily="50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latin typeface="Letter-join Plus 40" panose="02000505000000020003" pitchFamily="50" charset="0"/>
              </a:rPr>
              <a:t>What have we learnt about the Vikings?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latin typeface="Letter-join Plus 40" panose="02000505000000020003" pitchFamily="50" charset="0"/>
              </a:rPr>
              <a:t>How will you demonstrate your knowledge of the Vikings?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b="1" dirty="0" smtClean="0">
              <a:latin typeface="Letter-join Plus 40" panose="020005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475" y="4609861"/>
            <a:ext cx="1492250" cy="106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3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306</Words>
  <Application>Microsoft Office PowerPoint</Application>
  <PresentationFormat>Widescreen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Letter-join Plus 40</vt:lpstr>
      <vt:lpstr>Times New Roman</vt:lpstr>
      <vt:lpstr>Office Theme</vt:lpstr>
      <vt:lpstr>PowerPoint Presentation</vt:lpstr>
    </vt:vector>
  </TitlesOfParts>
  <Company>St Marys Axminster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Matthews</dc:creator>
  <cp:lastModifiedBy>Louise Matthews</cp:lastModifiedBy>
  <cp:revision>8</cp:revision>
  <dcterms:created xsi:type="dcterms:W3CDTF">2022-09-03T20:07:17Z</dcterms:created>
  <dcterms:modified xsi:type="dcterms:W3CDTF">2022-09-05T13:59:57Z</dcterms:modified>
</cp:coreProperties>
</file>