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FF"/>
    <a:srgbClr val="00FFCC"/>
    <a:srgbClr val="FFFFCC"/>
    <a:srgbClr val="CCFFCC"/>
    <a:srgbClr val="FF5050"/>
    <a:srgbClr val="B2B2B2"/>
    <a:srgbClr val="FFFF00"/>
    <a:srgbClr val="FF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4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9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2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2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5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4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38C0-8EAC-439C-B18C-CC0F883DC17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1588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93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Kara Walker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-join Plus 40" panose="02000505000000020003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98456"/>
              </p:ext>
            </p:extLst>
          </p:nvPr>
        </p:nvGraphicFramePr>
        <p:xfrm>
          <a:off x="0" y="692525"/>
          <a:ext cx="5791200" cy="297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276">
                  <a:extLst>
                    <a:ext uri="{9D8B030D-6E8A-4147-A177-3AD203B41FA5}">
                      <a16:colId xmlns:a16="http://schemas.microsoft.com/office/drawing/2014/main" val="461999664"/>
                    </a:ext>
                  </a:extLst>
                </a:gridCol>
                <a:gridCol w="4826924">
                  <a:extLst>
                    <a:ext uri="{9D8B030D-6E8A-4147-A177-3AD203B41FA5}">
                      <a16:colId xmlns:a16="http://schemas.microsoft.com/office/drawing/2014/main" val="2836224189"/>
                    </a:ext>
                  </a:extLst>
                </a:gridCol>
              </a:tblGrid>
              <a:tr h="323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Letter-join Plus 40" panose="02000505000000020003" pitchFamily="50" charset="0"/>
                        </a:rPr>
                        <a:t>Key Vocabulary</a:t>
                      </a: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24061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Silhouette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Letter-join Plus 40" panose="02000505000000020003" pitchFamily="50" charset="0"/>
                        </a:rPr>
                        <a:t>A shadow profile cut from black paper. </a:t>
                      </a: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751960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Shadow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 dark area or shape produced by a body coming between rays of light and a surface.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59712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Technique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 way of carrying out a particular task, especially the execution or performance of an artistic work or a scientific procedure.</a:t>
                      </a: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57125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Traditional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Existing in or as part of a tradition; long-established.</a:t>
                      </a:r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6598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093485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14970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75767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746687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009763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006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439606"/>
            <a:ext cx="581605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Letter-join Plus 40" panose="02000505000000020003" pitchFamily="50" charset="0"/>
              </a:rPr>
              <a:t>1</a:t>
            </a:r>
            <a:r>
              <a:rPr lang="en-GB" sz="1200" b="1" dirty="0" smtClean="0">
                <a:latin typeface="Letter-join Plus 40" panose="02000505000000020003" pitchFamily="50" charset="0"/>
              </a:rPr>
              <a:t>. </a:t>
            </a:r>
            <a:r>
              <a:rPr lang="en-GB" sz="1200" b="1" dirty="0" smtClean="0">
                <a:latin typeface="Letter-join Plus 40" panose="02000505000000020003" pitchFamily="50" charset="0"/>
              </a:rPr>
              <a:t>To experiment with </a:t>
            </a:r>
            <a:r>
              <a:rPr lang="en-GB" sz="1200" b="1" dirty="0" smtClean="0">
                <a:latin typeface="Letter-join Plus 40" panose="02000505000000020003" pitchFamily="50" charset="0"/>
              </a:rPr>
              <a:t>silhouettes</a:t>
            </a:r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r>
              <a:rPr lang="en-GB" sz="1200" dirty="0" smtClean="0">
                <a:latin typeface="Letter-join Plus 40" panose="02000505000000020003" pitchFamily="50" charset="0"/>
              </a:rPr>
              <a:t>We will need black paper, scissors, glue and our imaginations in order to make silhouettes. The word ‘silhouette’ comes from </a:t>
            </a:r>
            <a:r>
              <a:rPr lang="en-GB" sz="1200" dirty="0" smtClean="0">
                <a:latin typeface="Letter-join Plus 40" panose="02000505000000020003" pitchFamily="50" charset="0"/>
              </a:rPr>
              <a:t>an </a:t>
            </a:r>
            <a:r>
              <a:rPr lang="en-GB" sz="1200" dirty="0">
                <a:latin typeface="Letter-join Plus 40" panose="02000505000000020003" pitchFamily="50" charset="0"/>
              </a:rPr>
              <a:t>art form </a:t>
            </a:r>
            <a:r>
              <a:rPr lang="en-GB" sz="1200" dirty="0" smtClean="0">
                <a:latin typeface="Letter-join Plus 40" panose="02000505000000020003" pitchFamily="50" charset="0"/>
              </a:rPr>
              <a:t>where </a:t>
            </a:r>
            <a:r>
              <a:rPr lang="en-GB" sz="1200" dirty="0">
                <a:latin typeface="Letter-join Plus 40" panose="02000505000000020003" pitchFamily="50" charset="0"/>
              </a:rPr>
              <a:t>a shadow </a:t>
            </a:r>
            <a:r>
              <a:rPr lang="en-GB" sz="1200" dirty="0" smtClean="0">
                <a:latin typeface="Letter-join Plus 40" panose="02000505000000020003" pitchFamily="50" charset="0"/>
              </a:rPr>
              <a:t>profile was </a:t>
            </a:r>
            <a:r>
              <a:rPr lang="en-GB" sz="1200" dirty="0">
                <a:latin typeface="Letter-join Plus 40" panose="02000505000000020003" pitchFamily="50" charset="0"/>
              </a:rPr>
              <a:t>cut from black paper. It provided a simple and inexpensive alternative for those who could not afford more decorative and expensive forms of portraiture, such as painting or sculpture. </a:t>
            </a:r>
            <a:endParaRPr lang="en-GB" sz="1100" dirty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  <a:p>
            <a:endParaRPr lang="en-GB" sz="1100" dirty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  <a:p>
            <a:endParaRPr lang="en-GB" sz="1100" dirty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  <a:p>
            <a:endParaRPr lang="en-GB" sz="1100" dirty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  <a:p>
            <a:endParaRPr lang="en-GB" sz="1100" dirty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  <a:p>
            <a:endParaRPr lang="en-GB" sz="1100" dirty="0" smtClean="0">
              <a:latin typeface="Letter-join Plus 40" panose="02000505000000020003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7526" y="2954722"/>
            <a:ext cx="6374473" cy="2400657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>
                <a:latin typeface="Letter-join Plus 40" panose="02000505000000020003" pitchFamily="50" charset="0"/>
              </a:rPr>
              <a:t>2</a:t>
            </a:r>
            <a:r>
              <a:rPr lang="en-GB" sz="1200" b="1" dirty="0" smtClean="0">
                <a:latin typeface="Letter-join Plus 40" panose="02000505000000020003" pitchFamily="50" charset="0"/>
              </a:rPr>
              <a:t>. </a:t>
            </a:r>
            <a:r>
              <a:rPr lang="en-GB" sz="1200" b="1" dirty="0" smtClean="0">
                <a:latin typeface="Letter-join Plus 40" panose="02000505000000020003" pitchFamily="50" charset="0"/>
              </a:rPr>
              <a:t>To </a:t>
            </a:r>
            <a:r>
              <a:rPr lang="en-GB" sz="1200" b="1" dirty="0" smtClean="0">
                <a:latin typeface="Letter-join Plus 40" panose="02000505000000020003" pitchFamily="50" charset="0"/>
              </a:rPr>
              <a:t>explore the work of </a:t>
            </a:r>
            <a:r>
              <a:rPr lang="en-GB" sz="1200" b="1" dirty="0" err="1" smtClean="0">
                <a:latin typeface="Letter-join Plus 40" panose="02000505000000020003" pitchFamily="50" charset="0"/>
              </a:rPr>
              <a:t>Lotta</a:t>
            </a:r>
            <a:r>
              <a:rPr lang="en-GB" sz="1200" b="1" dirty="0" smtClean="0">
                <a:latin typeface="Letter-join Plus 40" panose="02000505000000020003" pitchFamily="50" charset="0"/>
              </a:rPr>
              <a:t> </a:t>
            </a:r>
            <a:r>
              <a:rPr lang="en-GB" sz="1200" b="1" dirty="0" err="1" smtClean="0">
                <a:latin typeface="Letter-join Plus 40" panose="02000505000000020003" pitchFamily="50" charset="0"/>
              </a:rPr>
              <a:t>Reiniger</a:t>
            </a:r>
            <a:r>
              <a:rPr lang="en-GB" sz="1200" b="1" dirty="0" smtClean="0">
                <a:latin typeface="Letter-join Plus 40" panose="02000505000000020003" pitchFamily="50" charset="0"/>
              </a:rPr>
              <a:t> </a:t>
            </a:r>
            <a:r>
              <a:rPr lang="en-GB" sz="1200" b="1" dirty="0" smtClean="0">
                <a:latin typeface="Letter-join Plus 40" panose="02000505000000020003" pitchFamily="50" charset="0"/>
              </a:rPr>
              <a:t> </a:t>
            </a:r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lvl="0"/>
            <a:r>
              <a:rPr lang="en-GB" sz="1200" dirty="0" err="1" smtClean="0">
                <a:latin typeface="Letter-join Plus 40" panose="02000505000000020003" pitchFamily="50" charset="0"/>
              </a:rPr>
              <a:t>Lotte</a:t>
            </a:r>
            <a:r>
              <a:rPr lang="en-GB" sz="1200" dirty="0" smtClean="0">
                <a:latin typeface="Letter-join Plus 40" panose="02000505000000020003" pitchFamily="50" charset="0"/>
              </a:rPr>
              <a:t> </a:t>
            </a:r>
            <a:r>
              <a:rPr lang="en-GB" sz="1200" dirty="0" err="1" smtClean="0">
                <a:latin typeface="Letter-join Plus 40" panose="02000505000000020003" pitchFamily="50" charset="0"/>
              </a:rPr>
              <a:t>Reiniger</a:t>
            </a:r>
            <a:r>
              <a:rPr lang="en-GB" sz="1200" dirty="0" smtClean="0">
                <a:latin typeface="Letter-join Plus 40" panose="02000505000000020003" pitchFamily="50" charset="0"/>
              </a:rPr>
              <a:t> was a German film director and the foremost pioneer of silhouette animation. </a:t>
            </a:r>
            <a:r>
              <a:rPr lang="en-GB" sz="1200" dirty="0" err="1" smtClean="0">
                <a:latin typeface="Letter-join Plus 40" panose="02000505000000020003" pitchFamily="50" charset="0"/>
              </a:rPr>
              <a:t>Reiniger’s</a:t>
            </a:r>
            <a:r>
              <a:rPr lang="en-GB" sz="1200" dirty="0" smtClean="0">
                <a:latin typeface="Letter-join Plus 40" panose="02000505000000020003" pitchFamily="50" charset="0"/>
              </a:rPr>
              <a:t> art style was developed from her love of paper animation and the theatre. </a:t>
            </a:r>
          </a:p>
          <a:p>
            <a:pPr lvl="0"/>
            <a:r>
              <a:rPr lang="en-GB" sz="1200" dirty="0" err="1" smtClean="0">
                <a:latin typeface="Letter-join Plus 40" panose="02000505000000020003" pitchFamily="50" charset="0"/>
              </a:rPr>
              <a:t>Reiniger</a:t>
            </a:r>
            <a:r>
              <a:rPr lang="en-GB" sz="1200" dirty="0" smtClean="0">
                <a:latin typeface="Letter-join Plus 40" panose="02000505000000020003" pitchFamily="50" charset="0"/>
              </a:rPr>
              <a:t> had a distinct art style in her animations that was very different </a:t>
            </a:r>
          </a:p>
          <a:p>
            <a:pPr lvl="0"/>
            <a:r>
              <a:rPr lang="en-GB" sz="1200" dirty="0" smtClean="0">
                <a:latin typeface="Letter-join Plus 40" panose="02000505000000020003" pitchFamily="50" charset="0"/>
              </a:rPr>
              <a:t>from other artists in the time period of the 1920s and the 1930s. </a:t>
            </a:r>
            <a:r>
              <a:rPr lang="en-GB" sz="1200" dirty="0">
                <a:latin typeface="Letter-join Plus 40" panose="02000505000000020003" pitchFamily="50" charset="0"/>
              </a:rPr>
              <a:t>In the </a:t>
            </a:r>
            <a:endParaRPr lang="en-GB" sz="1200" dirty="0" smtClean="0">
              <a:latin typeface="Letter-join Plus 40" panose="02000505000000020003" pitchFamily="50" charset="0"/>
            </a:endParaRPr>
          </a:p>
          <a:p>
            <a:pPr lvl="0"/>
            <a:r>
              <a:rPr lang="en-GB" sz="1200" dirty="0" smtClean="0">
                <a:latin typeface="Letter-join Plus 40" panose="02000505000000020003" pitchFamily="50" charset="0"/>
              </a:rPr>
              <a:t>1920s </a:t>
            </a:r>
            <a:r>
              <a:rPr lang="en-GB" sz="1200" dirty="0">
                <a:latin typeface="Letter-join Plus 40" panose="02000505000000020003" pitchFamily="50" charset="0"/>
              </a:rPr>
              <a:t>especially, characters tended to rely on facial expressions to express </a:t>
            </a:r>
            <a:endParaRPr lang="en-GB" sz="1200" dirty="0" smtClean="0">
              <a:latin typeface="Letter-join Plus 40" panose="02000505000000020003" pitchFamily="50" charset="0"/>
            </a:endParaRPr>
          </a:p>
          <a:p>
            <a:pPr lvl="0"/>
            <a:r>
              <a:rPr lang="en-GB" sz="1200" dirty="0" smtClean="0">
                <a:latin typeface="Letter-join Plus 40" panose="02000505000000020003" pitchFamily="50" charset="0"/>
              </a:rPr>
              <a:t>emotions </a:t>
            </a:r>
            <a:r>
              <a:rPr lang="en-GB" sz="1200" dirty="0">
                <a:latin typeface="Letter-join Plus 40" panose="02000505000000020003" pitchFamily="50" charset="0"/>
              </a:rPr>
              <a:t>or action, while </a:t>
            </a:r>
            <a:r>
              <a:rPr lang="en-GB" sz="1200" dirty="0" err="1">
                <a:latin typeface="Letter-join Plus 40" panose="02000505000000020003" pitchFamily="50" charset="0"/>
              </a:rPr>
              <a:t>Reiniger's</a:t>
            </a:r>
            <a:r>
              <a:rPr lang="en-GB" sz="1200" dirty="0">
                <a:latin typeface="Letter-join Plus 40" panose="02000505000000020003" pitchFamily="50" charset="0"/>
              </a:rPr>
              <a:t> characters relied on gestures to display </a:t>
            </a:r>
            <a:endParaRPr lang="en-GB" sz="1200" dirty="0" smtClean="0">
              <a:latin typeface="Letter-join Plus 40" panose="02000505000000020003" pitchFamily="50" charset="0"/>
            </a:endParaRPr>
          </a:p>
          <a:p>
            <a:pPr lvl="0"/>
            <a:r>
              <a:rPr lang="en-GB" sz="1200" dirty="0" smtClean="0">
                <a:latin typeface="Letter-join Plus 40" panose="02000505000000020003" pitchFamily="50" charset="0"/>
              </a:rPr>
              <a:t>emotions </a:t>
            </a:r>
            <a:r>
              <a:rPr lang="en-GB" sz="1200" dirty="0">
                <a:latin typeface="Letter-join Plus 40" panose="02000505000000020003" pitchFamily="50" charset="0"/>
              </a:rPr>
              <a:t>or actions. </a:t>
            </a:r>
            <a:r>
              <a:rPr lang="en-GB" sz="1200" dirty="0" err="1">
                <a:latin typeface="Letter-join Plus 40" panose="02000505000000020003" pitchFamily="50" charset="0"/>
              </a:rPr>
              <a:t>Reiniger’s</a:t>
            </a:r>
            <a:r>
              <a:rPr lang="en-GB" sz="1200" dirty="0">
                <a:latin typeface="Letter-join Plus 40" panose="02000505000000020003" pitchFamily="50" charset="0"/>
              </a:rPr>
              <a:t> </a:t>
            </a:r>
            <a:r>
              <a:rPr lang="en-GB" sz="1200" dirty="0" err="1">
                <a:latin typeface="Letter-join Plus 40" panose="02000505000000020003" pitchFamily="50" charset="0"/>
              </a:rPr>
              <a:t>cutout</a:t>
            </a:r>
            <a:r>
              <a:rPr lang="en-GB" sz="1200" dirty="0">
                <a:latin typeface="Letter-join Plus 40" panose="02000505000000020003" pitchFamily="50" charset="0"/>
              </a:rPr>
              <a:t> animations had a fluid quality that </a:t>
            </a:r>
            <a:endParaRPr lang="en-GB" sz="1200" dirty="0" smtClean="0">
              <a:latin typeface="Letter-join Plus 40" panose="02000505000000020003" pitchFamily="50" charset="0"/>
            </a:endParaRPr>
          </a:p>
          <a:p>
            <a:pPr lvl="0"/>
            <a:r>
              <a:rPr lang="en-GB" sz="1200" dirty="0" smtClean="0">
                <a:latin typeface="Letter-join Plus 40" panose="02000505000000020003" pitchFamily="50" charset="0"/>
              </a:rPr>
              <a:t>expressed </a:t>
            </a:r>
            <a:r>
              <a:rPr lang="en-GB" sz="1200" dirty="0">
                <a:latin typeface="Letter-join Plus 40" panose="02000505000000020003" pitchFamily="50" charset="0"/>
              </a:rPr>
              <a:t>character’s emotions and actions in a way that was not possible </a:t>
            </a:r>
            <a:endParaRPr lang="en-GB" sz="1200" dirty="0" smtClean="0">
              <a:latin typeface="Letter-join Plus 40" panose="02000505000000020003" pitchFamily="50" charset="0"/>
            </a:endParaRPr>
          </a:p>
          <a:p>
            <a:pPr lvl="0"/>
            <a:r>
              <a:rPr lang="en-GB" sz="1200" dirty="0" smtClean="0">
                <a:latin typeface="Letter-join Plus 40" panose="02000505000000020003" pitchFamily="50" charset="0"/>
              </a:rPr>
              <a:t>through </a:t>
            </a:r>
            <a:r>
              <a:rPr lang="en-GB" sz="1200" dirty="0">
                <a:latin typeface="Letter-join Plus 40" panose="02000505000000020003" pitchFamily="50" charset="0"/>
              </a:rPr>
              <a:t>traditional silent film. </a:t>
            </a:r>
            <a:r>
              <a:rPr lang="en-GB" sz="1200" dirty="0">
                <a:latin typeface="Letter-join Plus 40" panose="02000505000000020003" pitchFamily="50" charset="0"/>
              </a:rPr>
              <a:t> </a:t>
            </a:r>
          </a:p>
          <a:p>
            <a:pPr lvl="0" algn="ctr"/>
            <a:endParaRPr lang="en-GB" sz="9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900" b="1" dirty="0">
              <a:latin typeface="Letter-join Plus 40" panose="02000505000000020003" pitchFamily="50" charset="0"/>
            </a:endParaRPr>
          </a:p>
        </p:txBody>
      </p:sp>
      <p:sp>
        <p:nvSpPr>
          <p:cNvPr id="25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4" descr="See the source image"/>
          <p:cNvSpPr>
            <a:spLocks noChangeAspect="1" noChangeArrowheads="1"/>
          </p:cNvSpPr>
          <p:nvPr/>
        </p:nvSpPr>
        <p:spPr bwMode="auto">
          <a:xfrm>
            <a:off x="307975" y="-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16050" y="676298"/>
            <a:ext cx="6375951" cy="2264790"/>
            <a:chOff x="5563472" y="2249087"/>
            <a:chExt cx="6071575" cy="2264790"/>
          </a:xfrm>
        </p:grpSpPr>
        <p:sp>
          <p:nvSpPr>
            <p:cNvPr id="8" name="TextBox 7"/>
            <p:cNvSpPr txBox="1"/>
            <p:nvPr/>
          </p:nvSpPr>
          <p:spPr>
            <a:xfrm>
              <a:off x="5564879" y="2249087"/>
              <a:ext cx="6070168" cy="2245102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GB" sz="1200" b="1" dirty="0" smtClean="0">
                  <a:latin typeface="Letter-join Plus 40" panose="02000505000000020003" pitchFamily="50" charset="0"/>
                </a:rPr>
                <a:t>2. To explore the work of </a:t>
              </a:r>
              <a:r>
                <a:rPr lang="en-GB" sz="1200" b="1" dirty="0">
                  <a:latin typeface="Letter-join Plus 40" panose="02000505000000020003" pitchFamily="50" charset="0"/>
                </a:rPr>
                <a:t>Kara Walker </a:t>
              </a:r>
            </a:p>
            <a:p>
              <a:pPr algn="ctr">
                <a:lnSpc>
                  <a:spcPct val="107000"/>
                </a:lnSpc>
              </a:pPr>
              <a:endParaRPr lang="en-GB" sz="1200" b="1" dirty="0" smtClean="0">
                <a:latin typeface="Letter-join Plus 40" panose="02000505000000020003" pitchFamily="50" charset="0"/>
              </a:endParaRPr>
            </a:p>
            <a:p>
              <a:pPr>
                <a:lnSpc>
                  <a:spcPct val="107000"/>
                </a:lnSpc>
              </a:pPr>
              <a:r>
                <a:rPr lang="en-GB" sz="1200" dirty="0" smtClean="0">
                  <a:latin typeface="Letter-join Plus 40" panose="02000505000000020003" pitchFamily="50" charset="0"/>
                </a:rPr>
                <a:t>Kara </a:t>
              </a:r>
              <a:r>
                <a:rPr lang="en-GB" sz="1200" dirty="0">
                  <a:latin typeface="Letter-join Plus 40" panose="02000505000000020003" pitchFamily="50" charset="0"/>
                </a:rPr>
                <a:t>Elizabeth Walker is an American contemporary painter, </a:t>
              </a:r>
              <a:r>
                <a:rPr lang="en-GB" sz="1200" dirty="0" err="1">
                  <a:latin typeface="Letter-join Plus 40" panose="02000505000000020003" pitchFamily="50" charset="0"/>
                </a:rPr>
                <a:t>silhouettist</a:t>
              </a:r>
              <a:r>
                <a:rPr lang="en-GB" sz="1200" dirty="0">
                  <a:latin typeface="Letter-join Plus 40" panose="02000505000000020003" pitchFamily="50" charset="0"/>
                </a:rPr>
                <a:t>, </a:t>
              </a:r>
              <a:endParaRPr lang="en-GB" sz="1200" dirty="0" smtClean="0">
                <a:latin typeface="Letter-join Plus 40" panose="02000505000000020003" pitchFamily="50" charset="0"/>
              </a:endParaRPr>
            </a:p>
            <a:p>
              <a:pPr>
                <a:lnSpc>
                  <a:spcPct val="107000"/>
                </a:lnSpc>
              </a:pPr>
              <a:r>
                <a:rPr lang="en-GB" sz="1200" dirty="0" smtClean="0">
                  <a:latin typeface="Letter-join Plus 40" panose="02000505000000020003" pitchFamily="50" charset="0"/>
                </a:rPr>
                <a:t>print-maker</a:t>
              </a:r>
              <a:r>
                <a:rPr lang="en-GB" sz="1200" dirty="0">
                  <a:latin typeface="Letter-join Plus 40" panose="02000505000000020003" pitchFamily="50" charset="0"/>
                </a:rPr>
                <a:t>, installation artist, filmmaker, and professor who explores race, </a:t>
              </a:r>
              <a:endParaRPr lang="en-GB" sz="1200" dirty="0" smtClean="0">
                <a:latin typeface="Letter-join Plus 40" panose="02000505000000020003" pitchFamily="50" charset="0"/>
              </a:endParaRPr>
            </a:p>
            <a:p>
              <a:pPr>
                <a:lnSpc>
                  <a:spcPct val="107000"/>
                </a:lnSpc>
              </a:pPr>
              <a:r>
                <a:rPr lang="en-GB" sz="1200" dirty="0" smtClean="0">
                  <a:latin typeface="Letter-join Plus 40" panose="02000505000000020003" pitchFamily="50" charset="0"/>
                </a:rPr>
                <a:t>gender</a:t>
              </a:r>
              <a:r>
                <a:rPr lang="en-GB" sz="1200" dirty="0">
                  <a:latin typeface="Letter-join Plus 40" panose="02000505000000020003" pitchFamily="50" charset="0"/>
                </a:rPr>
                <a:t>, sexuality, violence, and identity in her work. She is best known for </a:t>
              </a:r>
              <a:endParaRPr lang="en-GB" sz="1200" dirty="0" smtClean="0">
                <a:latin typeface="Letter-join Plus 40" panose="02000505000000020003" pitchFamily="50" charset="0"/>
              </a:endParaRPr>
            </a:p>
            <a:p>
              <a:pPr>
                <a:lnSpc>
                  <a:spcPct val="107000"/>
                </a:lnSpc>
              </a:pPr>
              <a:r>
                <a:rPr lang="en-GB" sz="1200" dirty="0" smtClean="0">
                  <a:latin typeface="Letter-join Plus 40" panose="02000505000000020003" pitchFamily="50" charset="0"/>
                </a:rPr>
                <a:t>her </a:t>
              </a:r>
              <a:r>
                <a:rPr lang="en-GB" sz="1200" dirty="0">
                  <a:latin typeface="Letter-join Plus 40" panose="02000505000000020003" pitchFamily="50" charset="0"/>
                </a:rPr>
                <a:t>room-size tableaux of black cut-paper silhouettes</a:t>
              </a:r>
              <a:r>
                <a:rPr lang="en-GB" sz="1200" dirty="0" smtClean="0">
                  <a:latin typeface="Letter-join Plus 40" panose="02000505000000020003" pitchFamily="50" charset="0"/>
                </a:rPr>
                <a:t>.</a:t>
              </a:r>
            </a:p>
            <a:p>
              <a:pPr>
                <a:lnSpc>
                  <a:spcPct val="107000"/>
                </a:lnSpc>
              </a:pPr>
              <a:endParaRPr lang="en-GB" sz="1200" dirty="0">
                <a:latin typeface="Letter-join Plus 40" panose="02000505000000020003" pitchFamily="50" charset="0"/>
              </a:endParaRPr>
            </a:p>
            <a:p>
              <a:endParaRPr lang="en-GB" sz="1000" dirty="0">
                <a:ln>
                  <a:solidFill>
                    <a:schemeClr val="tx1"/>
                  </a:solidFill>
                </a:ln>
                <a:latin typeface="Letter-join Plus 40" panose="02000505000000020003" pitchFamily="50" charset="0"/>
              </a:endParaRPr>
            </a:p>
            <a:p>
              <a:endParaRPr lang="en-GB" sz="1000" dirty="0" smtClean="0">
                <a:ln>
                  <a:solidFill>
                    <a:schemeClr val="tx1"/>
                  </a:solidFill>
                </a:ln>
                <a:latin typeface="Letter-join Plus 40" panose="02000505000000020003" pitchFamily="50" charset="0"/>
              </a:endParaRPr>
            </a:p>
            <a:p>
              <a:endParaRPr lang="en-GB" sz="1000" dirty="0" smtClean="0">
                <a:ln>
                  <a:solidFill>
                    <a:schemeClr val="tx1"/>
                  </a:solidFill>
                </a:ln>
                <a:latin typeface="Letter-join Plus 40" panose="02000505000000020003" pitchFamily="50" charset="0"/>
              </a:endParaRPr>
            </a:p>
            <a:p>
              <a:endParaRPr lang="en-GB" sz="1000" dirty="0">
                <a:ln>
                  <a:solidFill>
                    <a:schemeClr val="tx1"/>
                  </a:solidFill>
                </a:ln>
                <a:latin typeface="Letter-join Plus 40" panose="02000505000000020003" pitchFamily="50" charset="0"/>
              </a:endParaRPr>
            </a:p>
            <a:p>
              <a:endParaRPr lang="en-GB" sz="1000" dirty="0" smtClean="0">
                <a:ln>
                  <a:solidFill>
                    <a:schemeClr val="tx1"/>
                  </a:solidFill>
                </a:ln>
                <a:latin typeface="Letter-join Plus 40" panose="02000505000000020003" pitchFamily="50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3472" y="3692059"/>
              <a:ext cx="829139" cy="8218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1483" y="3692058"/>
              <a:ext cx="764200" cy="796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4341" y="3686006"/>
              <a:ext cx="1399242" cy="7974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1928" y="3686006"/>
              <a:ext cx="1522769" cy="771427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193" y="676298"/>
            <a:ext cx="1656132" cy="2234389"/>
          </a:xfrm>
          <a:prstGeom prst="rect">
            <a:avLst/>
          </a:prstGeom>
        </p:spPr>
      </p:pic>
      <p:pic>
        <p:nvPicPr>
          <p:cNvPr id="18" name="Picture 17" descr="See the source 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39" y="4690414"/>
            <a:ext cx="1858199" cy="165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7203" y="3569138"/>
            <a:ext cx="1754796" cy="18195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6787" y="5388701"/>
            <a:ext cx="6375949" cy="1477328"/>
          </a:xfrm>
          <a:prstGeom prst="rect">
            <a:avLst/>
          </a:prstGeom>
          <a:solidFill>
            <a:srgbClr val="CCFFFF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Letter-join Plus 40" panose="02000505000000020003" pitchFamily="50" charset="0"/>
              </a:rPr>
              <a:t>3</a:t>
            </a:r>
            <a:r>
              <a:rPr lang="en-GB" sz="1200" b="1" dirty="0" smtClean="0">
                <a:latin typeface="Letter-join Plus 40" panose="02000505000000020003" pitchFamily="50" charset="0"/>
              </a:rPr>
              <a:t>. To create own cut-out story</a:t>
            </a:r>
          </a:p>
          <a:p>
            <a:pPr algn="ctr"/>
            <a:endParaRPr lang="en-GB" sz="1200" b="1" dirty="0">
              <a:latin typeface="Letter-join Plus 40" panose="02000505000000020003" pitchFamily="50" charset="0"/>
            </a:endParaRP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b="1" dirty="0">
              <a:latin typeface="Letter-join Plus 40" panose="02000505000000020003" pitchFamily="50" charset="0"/>
            </a:endParaRP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3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300" b="1" dirty="0">
              <a:latin typeface="Letter-join Plus 40" panose="02000505000000020003" pitchFamily="50" charset="0"/>
            </a:endParaRPr>
          </a:p>
          <a:p>
            <a:pPr algn="ctr"/>
            <a:endParaRPr lang="en-GB" sz="3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300" b="1" dirty="0">
              <a:latin typeface="Letter-join Plus 40" panose="02000505000000020003" pitchFamily="50" charset="0"/>
            </a:endParaRPr>
          </a:p>
          <a:p>
            <a:pPr algn="ctr"/>
            <a:endParaRPr lang="en-GB" sz="3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300" b="1" dirty="0">
              <a:latin typeface="Letter-join Plus 40" panose="02000505000000020003" pitchFamily="50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0613" y="5613240"/>
            <a:ext cx="1708295" cy="1244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75" y="4902467"/>
            <a:ext cx="1063656" cy="1818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4853" y="5009955"/>
            <a:ext cx="1329758" cy="16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1891" cy="36668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21891" y="4994563"/>
            <a:ext cx="9070109" cy="1874982"/>
            <a:chOff x="1" y="4673600"/>
            <a:chExt cx="4515351" cy="8301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4673600"/>
              <a:ext cx="829139" cy="8301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140" y="4673600"/>
              <a:ext cx="764200" cy="8301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3341" y="4682924"/>
              <a:ext cx="1399242" cy="8208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2583" y="4682924"/>
              <a:ext cx="1522769" cy="811498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66836"/>
            <a:ext cx="3121891" cy="319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890" y="0"/>
            <a:ext cx="9070109" cy="50156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957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90" y="1016002"/>
            <a:ext cx="3777673" cy="3417454"/>
          </a:xfrm>
          <a:prstGeom prst="rect">
            <a:avLst/>
          </a:prstGeom>
          <a:ln w="38100">
            <a:solidFill>
              <a:schemeClr val="tx1">
                <a:alpha val="60000"/>
              </a:schemeClr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42204"/>
              </p:ext>
            </p:extLst>
          </p:nvPr>
        </p:nvGraphicFramePr>
        <p:xfrm>
          <a:off x="1597890" y="1006764"/>
          <a:ext cx="3777672" cy="341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18">
                  <a:extLst>
                    <a:ext uri="{9D8B030D-6E8A-4147-A177-3AD203B41FA5}">
                      <a16:colId xmlns:a16="http://schemas.microsoft.com/office/drawing/2014/main" val="2585946906"/>
                    </a:ext>
                  </a:extLst>
                </a:gridCol>
                <a:gridCol w="944418">
                  <a:extLst>
                    <a:ext uri="{9D8B030D-6E8A-4147-A177-3AD203B41FA5}">
                      <a16:colId xmlns:a16="http://schemas.microsoft.com/office/drawing/2014/main" val="3149846156"/>
                    </a:ext>
                  </a:extLst>
                </a:gridCol>
                <a:gridCol w="944418">
                  <a:extLst>
                    <a:ext uri="{9D8B030D-6E8A-4147-A177-3AD203B41FA5}">
                      <a16:colId xmlns:a16="http://schemas.microsoft.com/office/drawing/2014/main" val="1884937617"/>
                    </a:ext>
                  </a:extLst>
                </a:gridCol>
                <a:gridCol w="944418">
                  <a:extLst>
                    <a:ext uri="{9D8B030D-6E8A-4147-A177-3AD203B41FA5}">
                      <a16:colId xmlns:a16="http://schemas.microsoft.com/office/drawing/2014/main" val="3261938918"/>
                    </a:ext>
                  </a:extLst>
                </a:gridCol>
              </a:tblGrid>
              <a:tr h="8543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61836"/>
                  </a:ext>
                </a:extLst>
              </a:tr>
              <a:tr h="8543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74353"/>
                  </a:ext>
                </a:extLst>
              </a:tr>
              <a:tr h="8543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96672"/>
                  </a:ext>
                </a:extLst>
              </a:tr>
              <a:tr h="8543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0002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43657"/>
              </p:ext>
            </p:extLst>
          </p:nvPr>
        </p:nvGraphicFramePr>
        <p:xfrm>
          <a:off x="5375562" y="1006764"/>
          <a:ext cx="3777672" cy="342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18">
                  <a:extLst>
                    <a:ext uri="{9D8B030D-6E8A-4147-A177-3AD203B41FA5}">
                      <a16:colId xmlns:a16="http://schemas.microsoft.com/office/drawing/2014/main" val="2585946906"/>
                    </a:ext>
                  </a:extLst>
                </a:gridCol>
                <a:gridCol w="944418">
                  <a:extLst>
                    <a:ext uri="{9D8B030D-6E8A-4147-A177-3AD203B41FA5}">
                      <a16:colId xmlns:a16="http://schemas.microsoft.com/office/drawing/2014/main" val="3149846156"/>
                    </a:ext>
                  </a:extLst>
                </a:gridCol>
                <a:gridCol w="944418">
                  <a:extLst>
                    <a:ext uri="{9D8B030D-6E8A-4147-A177-3AD203B41FA5}">
                      <a16:colId xmlns:a16="http://schemas.microsoft.com/office/drawing/2014/main" val="1884937617"/>
                    </a:ext>
                  </a:extLst>
                </a:gridCol>
                <a:gridCol w="944418">
                  <a:extLst>
                    <a:ext uri="{9D8B030D-6E8A-4147-A177-3AD203B41FA5}">
                      <a16:colId xmlns:a16="http://schemas.microsoft.com/office/drawing/2014/main" val="3261938918"/>
                    </a:ext>
                  </a:extLst>
                </a:gridCol>
              </a:tblGrid>
              <a:tr h="856673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61836"/>
                  </a:ext>
                </a:extLst>
              </a:tr>
              <a:tr h="856673"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74353"/>
                  </a:ext>
                </a:extLst>
              </a:tr>
              <a:tr h="856673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96672"/>
                  </a:ext>
                </a:extLst>
              </a:tr>
              <a:tr h="856673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0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2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325</Words>
  <Application>Microsoft Office PowerPoint</Application>
  <PresentationFormat>Widescreen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Letter-join Plus 40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St Marys Axminster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Matthews</dc:creator>
  <cp:lastModifiedBy>Louise Matthews</cp:lastModifiedBy>
  <cp:revision>40</cp:revision>
  <dcterms:created xsi:type="dcterms:W3CDTF">2022-09-03T20:07:17Z</dcterms:created>
  <dcterms:modified xsi:type="dcterms:W3CDTF">2022-09-06T18:17:38Z</dcterms:modified>
</cp:coreProperties>
</file>